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70" r:id="rId4"/>
    <p:sldId id="256" r:id="rId5"/>
    <p:sldId id="273" r:id="rId6"/>
    <p:sldId id="266" r:id="rId7"/>
    <p:sldId id="272" r:id="rId8"/>
    <p:sldId id="263" r:id="rId9"/>
    <p:sldId id="261" r:id="rId10"/>
    <p:sldId id="265" r:id="rId11"/>
    <p:sldId id="268" r:id="rId12"/>
    <p:sldId id="269" r:id="rId13"/>
    <p:sldId id="271" r:id="rId14"/>
    <p:sldId id="267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8C95A3-999F-4F11-AF74-3F4380716E2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D9D49F62-1B5E-4F1D-A7EF-CE1162108869}">
      <dgm:prSet phldrT="[文字]"/>
      <dgm:spPr/>
      <dgm:t>
        <a:bodyPr/>
        <a:lstStyle/>
        <a:p>
          <a:r>
            <a:rPr lang="zh-TW" altLang="en-US" dirty="0" smtClean="0"/>
            <a:t>增設休息日之休假類型</a:t>
          </a:r>
          <a:endParaRPr lang="zh-TW" altLang="en-US" dirty="0"/>
        </a:p>
      </dgm:t>
    </dgm:pt>
    <dgm:pt modelId="{3BEE0FD9-BC9A-4569-B507-24EB9E135163}" type="parTrans" cxnId="{57DE6857-0FEA-4D1C-8D35-687E1D193AA0}">
      <dgm:prSet/>
      <dgm:spPr/>
      <dgm:t>
        <a:bodyPr/>
        <a:lstStyle/>
        <a:p>
          <a:endParaRPr lang="zh-TW" altLang="en-US"/>
        </a:p>
      </dgm:t>
    </dgm:pt>
    <dgm:pt modelId="{B6F2BCA7-0FD0-450D-9977-87D3D0761A8B}" type="sibTrans" cxnId="{57DE6857-0FEA-4D1C-8D35-687E1D193AA0}">
      <dgm:prSet/>
      <dgm:spPr/>
      <dgm:t>
        <a:bodyPr/>
        <a:lstStyle/>
        <a:p>
          <a:endParaRPr lang="zh-TW" altLang="en-US"/>
        </a:p>
      </dgm:t>
    </dgm:pt>
    <dgm:pt modelId="{05D55BEE-8F9A-463C-9D77-0D495F63CABE}">
      <dgm:prSet phldrT="[文字]" custT="1"/>
      <dgm:spPr/>
      <dgm:t>
        <a:bodyPr/>
        <a:lstStyle/>
        <a:p>
          <a:r>
            <a:rPr lang="zh-TW" altLang="en-US" sz="2400" dirty="0" smtClean="0"/>
            <a:t>例假日仍須維持</a:t>
          </a:r>
          <a:r>
            <a:rPr lang="zh-TW" altLang="en-US" sz="2400" b="1" dirty="0" smtClean="0">
              <a:solidFill>
                <a:srgbClr val="FF0000"/>
              </a:solidFill>
            </a:rPr>
            <a:t>「做</a:t>
          </a:r>
          <a:r>
            <a:rPr lang="en-US" altLang="zh-TW" sz="2400" b="1" dirty="0" smtClean="0">
              <a:solidFill>
                <a:srgbClr val="FF0000"/>
              </a:solidFill>
            </a:rPr>
            <a:t>6</a:t>
          </a:r>
          <a:r>
            <a:rPr lang="zh-TW" altLang="en-US" sz="2400" b="1" dirty="0" smtClean="0">
              <a:solidFill>
                <a:srgbClr val="FF0000"/>
              </a:solidFill>
            </a:rPr>
            <a:t>休</a:t>
          </a:r>
          <a:r>
            <a:rPr lang="en-US" altLang="zh-TW" sz="2400" b="1" dirty="0" smtClean="0">
              <a:solidFill>
                <a:srgbClr val="FF0000"/>
              </a:solidFill>
            </a:rPr>
            <a:t>1</a:t>
          </a:r>
          <a:r>
            <a:rPr lang="zh-TW" altLang="en-US" sz="2400" b="1" dirty="0" smtClean="0">
              <a:solidFill>
                <a:srgbClr val="FF0000"/>
              </a:solidFill>
            </a:rPr>
            <a:t>」</a:t>
          </a:r>
          <a:r>
            <a:rPr lang="zh-TW" altLang="en-US" sz="2400" dirty="0" smtClean="0"/>
            <a:t>之原則。</a:t>
          </a:r>
          <a:endParaRPr lang="zh-TW" altLang="en-US" sz="2400" dirty="0"/>
        </a:p>
      </dgm:t>
    </dgm:pt>
    <dgm:pt modelId="{A941BE37-C9E8-4422-899B-8C1D44552738}" type="parTrans" cxnId="{96306C49-7C70-4914-BAA1-1A043C95E71A}">
      <dgm:prSet/>
      <dgm:spPr/>
      <dgm:t>
        <a:bodyPr/>
        <a:lstStyle/>
        <a:p>
          <a:endParaRPr lang="zh-TW" altLang="en-US"/>
        </a:p>
      </dgm:t>
    </dgm:pt>
    <dgm:pt modelId="{0333D78B-1A12-43FE-9BC0-44B3CA9D3AC3}" type="sibTrans" cxnId="{96306C49-7C70-4914-BAA1-1A043C95E71A}">
      <dgm:prSet/>
      <dgm:spPr/>
      <dgm:t>
        <a:bodyPr/>
        <a:lstStyle/>
        <a:p>
          <a:endParaRPr lang="zh-TW" altLang="en-US"/>
        </a:p>
      </dgm:t>
    </dgm:pt>
    <dgm:pt modelId="{9C1100C3-AD3C-4C66-BE05-623DF7E32A9A}">
      <dgm:prSet phldrT="[文字]" custT="1"/>
      <dgm:spPr/>
      <dgm:t>
        <a:bodyPr/>
        <a:lstStyle/>
        <a:p>
          <a:r>
            <a:rPr lang="zh-TW" altLang="en-US" sz="2400" dirty="0" smtClean="0"/>
            <a:t>每七日中至少應有二日之休息 ，其中一日為例假，一日為休息日</a:t>
          </a:r>
          <a:endParaRPr lang="zh-TW" altLang="en-US" sz="2400" dirty="0"/>
        </a:p>
      </dgm:t>
    </dgm:pt>
    <dgm:pt modelId="{68F251C3-7020-4D80-B7FD-1023CFF6980F}" type="parTrans" cxnId="{BDE49606-AFE0-407D-AC16-EA2619A36A65}">
      <dgm:prSet/>
      <dgm:spPr/>
      <dgm:t>
        <a:bodyPr/>
        <a:lstStyle/>
        <a:p>
          <a:endParaRPr lang="zh-TW" altLang="en-US"/>
        </a:p>
      </dgm:t>
    </dgm:pt>
    <dgm:pt modelId="{E014E37A-9D55-4CDE-9C29-EB7AEC398915}" type="sibTrans" cxnId="{BDE49606-AFE0-407D-AC16-EA2619A36A65}">
      <dgm:prSet/>
      <dgm:spPr/>
      <dgm:t>
        <a:bodyPr/>
        <a:lstStyle/>
        <a:p>
          <a:endParaRPr lang="zh-TW" altLang="en-US"/>
        </a:p>
      </dgm:t>
    </dgm:pt>
    <dgm:pt modelId="{88D8882E-5471-4B66-BF2E-23A4A37EEF11}">
      <dgm:prSet phldrT="[文字]" custT="1"/>
      <dgm:spPr/>
      <dgm:t>
        <a:bodyPr/>
        <a:lstStyle/>
        <a:p>
          <a:r>
            <a:rPr lang="zh-TW" altLang="en-US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變形工時制度仍有固定休息天數之規範</a:t>
          </a:r>
          <a:endParaRPr lang="zh-TW" altLang="en-US" sz="2400" b="1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7A1803-D0AD-4BE1-9344-85816CC5AF14}" type="parTrans" cxnId="{C17470C4-282F-49B1-B9C0-F22858EFA6B5}">
      <dgm:prSet/>
      <dgm:spPr/>
      <dgm:t>
        <a:bodyPr/>
        <a:lstStyle/>
        <a:p>
          <a:endParaRPr lang="zh-TW" altLang="en-US"/>
        </a:p>
      </dgm:t>
    </dgm:pt>
    <dgm:pt modelId="{7897AB84-E009-4CBE-B91F-E2C668C45EF7}" type="sibTrans" cxnId="{C17470C4-282F-49B1-B9C0-F22858EFA6B5}">
      <dgm:prSet/>
      <dgm:spPr/>
      <dgm:t>
        <a:bodyPr/>
        <a:lstStyle/>
        <a:p>
          <a:endParaRPr lang="zh-TW" altLang="en-US"/>
        </a:p>
      </dgm:t>
    </dgm:pt>
    <dgm:pt modelId="{995F0AE2-201D-430F-9005-76B89A5DB59C}" type="pres">
      <dgm:prSet presAssocID="{938C95A3-999F-4F11-AF74-3F4380716E2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37D200B-9EBE-4791-AE0F-432F0CA0F73A}" type="pres">
      <dgm:prSet presAssocID="{D9D49F62-1B5E-4F1D-A7EF-CE1162108869}" presName="parentText" presStyleLbl="node1" presStyleIdx="0" presStyleCnt="1" custScaleY="6306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B8AEF3C-D916-49EE-8FB0-C5B0B239C0AC}" type="pres">
      <dgm:prSet presAssocID="{D9D49F62-1B5E-4F1D-A7EF-CE1162108869}" presName="childText" presStyleLbl="revTx" presStyleIdx="0" presStyleCnt="1" custScaleY="11409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DFBBAC2-CF55-4825-A24C-59DAA6D706B2}" type="presOf" srcId="{88D8882E-5471-4B66-BF2E-23A4A37EEF11}" destId="{2B8AEF3C-D916-49EE-8FB0-C5B0B239C0AC}" srcOrd="0" destOrd="2" presId="urn:microsoft.com/office/officeart/2005/8/layout/vList2"/>
    <dgm:cxn modelId="{96306C49-7C70-4914-BAA1-1A043C95E71A}" srcId="{D9D49F62-1B5E-4F1D-A7EF-CE1162108869}" destId="{05D55BEE-8F9A-463C-9D77-0D495F63CABE}" srcOrd="1" destOrd="0" parTransId="{A941BE37-C9E8-4422-899B-8C1D44552738}" sibTransId="{0333D78B-1A12-43FE-9BC0-44B3CA9D3AC3}"/>
    <dgm:cxn modelId="{B02A7453-C071-435F-A2D5-C949949088D6}" type="presOf" srcId="{9C1100C3-AD3C-4C66-BE05-623DF7E32A9A}" destId="{2B8AEF3C-D916-49EE-8FB0-C5B0B239C0AC}" srcOrd="0" destOrd="0" presId="urn:microsoft.com/office/officeart/2005/8/layout/vList2"/>
    <dgm:cxn modelId="{C7160028-B2ED-4182-9CDC-B5D13E042093}" type="presOf" srcId="{938C95A3-999F-4F11-AF74-3F4380716E2E}" destId="{995F0AE2-201D-430F-9005-76B89A5DB59C}" srcOrd="0" destOrd="0" presId="urn:microsoft.com/office/officeart/2005/8/layout/vList2"/>
    <dgm:cxn modelId="{D09C1999-990D-4B52-B958-2EE8A3624C73}" type="presOf" srcId="{05D55BEE-8F9A-463C-9D77-0D495F63CABE}" destId="{2B8AEF3C-D916-49EE-8FB0-C5B0B239C0AC}" srcOrd="0" destOrd="1" presId="urn:microsoft.com/office/officeart/2005/8/layout/vList2"/>
    <dgm:cxn modelId="{BDE49606-AFE0-407D-AC16-EA2619A36A65}" srcId="{D9D49F62-1B5E-4F1D-A7EF-CE1162108869}" destId="{9C1100C3-AD3C-4C66-BE05-623DF7E32A9A}" srcOrd="0" destOrd="0" parTransId="{68F251C3-7020-4D80-B7FD-1023CFF6980F}" sibTransId="{E014E37A-9D55-4CDE-9C29-EB7AEC398915}"/>
    <dgm:cxn modelId="{57DE6857-0FEA-4D1C-8D35-687E1D193AA0}" srcId="{938C95A3-999F-4F11-AF74-3F4380716E2E}" destId="{D9D49F62-1B5E-4F1D-A7EF-CE1162108869}" srcOrd="0" destOrd="0" parTransId="{3BEE0FD9-BC9A-4569-B507-24EB9E135163}" sibTransId="{B6F2BCA7-0FD0-450D-9977-87D3D0761A8B}"/>
    <dgm:cxn modelId="{C17470C4-282F-49B1-B9C0-F22858EFA6B5}" srcId="{D9D49F62-1B5E-4F1D-A7EF-CE1162108869}" destId="{88D8882E-5471-4B66-BF2E-23A4A37EEF11}" srcOrd="2" destOrd="0" parTransId="{D67A1803-D0AD-4BE1-9344-85816CC5AF14}" sibTransId="{7897AB84-E009-4CBE-B91F-E2C668C45EF7}"/>
    <dgm:cxn modelId="{83AD232F-655D-43FA-831D-E0EC96AA1B42}" type="presOf" srcId="{D9D49F62-1B5E-4F1D-A7EF-CE1162108869}" destId="{737D200B-9EBE-4791-AE0F-432F0CA0F73A}" srcOrd="0" destOrd="0" presId="urn:microsoft.com/office/officeart/2005/8/layout/vList2"/>
    <dgm:cxn modelId="{5A343EF7-31E3-494B-9005-EBDD41B00A0B}" type="presParOf" srcId="{995F0AE2-201D-430F-9005-76B89A5DB59C}" destId="{737D200B-9EBE-4791-AE0F-432F0CA0F73A}" srcOrd="0" destOrd="0" presId="urn:microsoft.com/office/officeart/2005/8/layout/vList2"/>
    <dgm:cxn modelId="{EA25405B-4C08-46B6-BF37-AF6C23270270}" type="presParOf" srcId="{995F0AE2-201D-430F-9005-76B89A5DB59C}" destId="{2B8AEF3C-D916-49EE-8FB0-C5B0B239C0A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B9DFDD-C629-4AFA-8EF4-CDEBF3381727}" type="doc">
      <dgm:prSet loTypeId="urn:microsoft.com/office/officeart/2005/8/layout/equation1" loCatId="process" qsTypeId="urn:microsoft.com/office/officeart/2005/8/quickstyle/simple1" qsCatId="simple" csTypeId="urn:microsoft.com/office/officeart/2005/8/colors/colorful5" csCatId="colorful" phldr="1"/>
      <dgm:spPr/>
    </dgm:pt>
    <dgm:pt modelId="{44EF82DD-F8A6-4FCF-90EE-FC6F12FC3ED3}">
      <dgm:prSet phldrT="[文字]"/>
      <dgm:spPr/>
      <dgm:t>
        <a:bodyPr/>
        <a:lstStyle/>
        <a:p>
          <a:r>
            <a:rPr lang="zh-TW" altLang="en-US" dirty="0" smtClean="0"/>
            <a:t>工時總量管制</a:t>
          </a:r>
          <a:endParaRPr lang="zh-TW" altLang="en-US" dirty="0"/>
        </a:p>
      </dgm:t>
    </dgm:pt>
    <dgm:pt modelId="{DA3B043C-0089-45CD-B1DD-A888B19661F4}" type="parTrans" cxnId="{DC5EAA45-40DD-4454-8795-89DB175C3597}">
      <dgm:prSet/>
      <dgm:spPr/>
      <dgm:t>
        <a:bodyPr/>
        <a:lstStyle/>
        <a:p>
          <a:endParaRPr lang="zh-TW" altLang="en-US"/>
        </a:p>
      </dgm:t>
    </dgm:pt>
    <dgm:pt modelId="{54794BF7-6A2E-40D6-AF48-97D5FB3FA951}" type="sibTrans" cxnId="{DC5EAA45-40DD-4454-8795-89DB175C3597}">
      <dgm:prSet/>
      <dgm:spPr/>
      <dgm:t>
        <a:bodyPr/>
        <a:lstStyle/>
        <a:p>
          <a:endParaRPr lang="zh-TW" altLang="en-US"/>
        </a:p>
      </dgm:t>
    </dgm:pt>
    <dgm:pt modelId="{A50BFF1F-1534-48EF-BC0D-CCDC6680EA5D}">
      <dgm:prSet phldrT="[文字]"/>
      <dgm:spPr/>
      <dgm:t>
        <a:bodyPr/>
        <a:lstStyle/>
        <a:p>
          <a:r>
            <a:rPr lang="zh-TW" altLang="en-US" dirty="0" smtClean="0"/>
            <a:t>加班成本以價制量</a:t>
          </a:r>
          <a:endParaRPr lang="zh-TW" altLang="en-US" dirty="0"/>
        </a:p>
      </dgm:t>
    </dgm:pt>
    <dgm:pt modelId="{DA4D50B9-564A-4054-B2F7-5AFA53CD183D}" type="parTrans" cxnId="{94D468B5-4FE8-4B56-81DA-B05249CA2EA0}">
      <dgm:prSet/>
      <dgm:spPr/>
      <dgm:t>
        <a:bodyPr/>
        <a:lstStyle/>
        <a:p>
          <a:endParaRPr lang="zh-TW" altLang="en-US"/>
        </a:p>
      </dgm:t>
    </dgm:pt>
    <dgm:pt modelId="{2083B7C9-F7F4-48C4-8F3E-19BEC0DBDF35}" type="sibTrans" cxnId="{94D468B5-4FE8-4B56-81DA-B05249CA2EA0}">
      <dgm:prSet/>
      <dgm:spPr/>
      <dgm:t>
        <a:bodyPr/>
        <a:lstStyle/>
        <a:p>
          <a:endParaRPr lang="zh-TW" altLang="en-US"/>
        </a:p>
      </dgm:t>
    </dgm:pt>
    <dgm:pt modelId="{D439557F-E811-46F5-8238-37865AF55807}">
      <dgm:prSet phldrT="[文字]"/>
      <dgm:spPr/>
      <dgm:t>
        <a:bodyPr/>
        <a:lstStyle/>
        <a:p>
          <a:r>
            <a:rPr lang="zh-TW" altLang="en-US" dirty="0" smtClean="0"/>
            <a:t>週休二日保持彈性</a:t>
          </a:r>
          <a:endParaRPr lang="zh-TW" altLang="en-US" dirty="0"/>
        </a:p>
      </dgm:t>
    </dgm:pt>
    <dgm:pt modelId="{8D37FEF6-E02C-4AEF-A33E-B4F98C9604FD}" type="parTrans" cxnId="{B813C76B-D0D1-4743-B18F-E73BF1261432}">
      <dgm:prSet/>
      <dgm:spPr/>
      <dgm:t>
        <a:bodyPr/>
        <a:lstStyle/>
        <a:p>
          <a:endParaRPr lang="zh-TW" altLang="en-US"/>
        </a:p>
      </dgm:t>
    </dgm:pt>
    <dgm:pt modelId="{292F59C3-63D6-4A96-BA6D-FFAD09970E86}" type="sibTrans" cxnId="{B813C76B-D0D1-4743-B18F-E73BF1261432}">
      <dgm:prSet/>
      <dgm:spPr/>
      <dgm:t>
        <a:bodyPr/>
        <a:lstStyle/>
        <a:p>
          <a:endParaRPr lang="zh-TW" altLang="en-US"/>
        </a:p>
      </dgm:t>
    </dgm:pt>
    <dgm:pt modelId="{BE2C248E-8625-4FCB-93A9-450C8EB27ABB}" type="pres">
      <dgm:prSet presAssocID="{FFB9DFDD-C629-4AFA-8EF4-CDEBF3381727}" presName="linearFlow" presStyleCnt="0">
        <dgm:presLayoutVars>
          <dgm:dir/>
          <dgm:resizeHandles val="exact"/>
        </dgm:presLayoutVars>
      </dgm:prSet>
      <dgm:spPr/>
    </dgm:pt>
    <dgm:pt modelId="{1FED2A09-B435-45F4-99DC-6E0B1DA9D478}" type="pres">
      <dgm:prSet presAssocID="{44EF82DD-F8A6-4FCF-90EE-FC6F12FC3ED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10A7CA8-9F35-4452-8294-945DD3BC8268}" type="pres">
      <dgm:prSet presAssocID="{54794BF7-6A2E-40D6-AF48-97D5FB3FA951}" presName="spacerL" presStyleCnt="0"/>
      <dgm:spPr/>
    </dgm:pt>
    <dgm:pt modelId="{444F56B1-33FD-4298-A1FE-2518541E02C4}" type="pres">
      <dgm:prSet presAssocID="{54794BF7-6A2E-40D6-AF48-97D5FB3FA951}" presName="sibTrans" presStyleLbl="sibTrans2D1" presStyleIdx="0" presStyleCnt="2"/>
      <dgm:spPr/>
      <dgm:t>
        <a:bodyPr/>
        <a:lstStyle/>
        <a:p>
          <a:endParaRPr lang="zh-TW" altLang="en-US"/>
        </a:p>
      </dgm:t>
    </dgm:pt>
    <dgm:pt modelId="{09F4A4D4-9766-42D0-8010-EBA149A0C155}" type="pres">
      <dgm:prSet presAssocID="{54794BF7-6A2E-40D6-AF48-97D5FB3FA951}" presName="spacerR" presStyleCnt="0"/>
      <dgm:spPr/>
    </dgm:pt>
    <dgm:pt modelId="{96764553-22DA-42A5-81CC-F6BC8C82E063}" type="pres">
      <dgm:prSet presAssocID="{A50BFF1F-1534-48EF-BC0D-CCDC6680EA5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3DBA1B8-490E-4E73-9CA0-881027C1238A}" type="pres">
      <dgm:prSet presAssocID="{2083B7C9-F7F4-48C4-8F3E-19BEC0DBDF35}" presName="spacerL" presStyleCnt="0"/>
      <dgm:spPr/>
    </dgm:pt>
    <dgm:pt modelId="{DEEFF4B3-FD8D-426E-8EBF-B20FD9C68B0D}" type="pres">
      <dgm:prSet presAssocID="{2083B7C9-F7F4-48C4-8F3E-19BEC0DBDF35}" presName="sibTrans" presStyleLbl="sibTrans2D1" presStyleIdx="1" presStyleCnt="2"/>
      <dgm:spPr/>
      <dgm:t>
        <a:bodyPr/>
        <a:lstStyle/>
        <a:p>
          <a:endParaRPr lang="zh-TW" altLang="en-US"/>
        </a:p>
      </dgm:t>
    </dgm:pt>
    <dgm:pt modelId="{465A608E-36AF-4C4C-A0D8-A223B29D870B}" type="pres">
      <dgm:prSet presAssocID="{2083B7C9-F7F4-48C4-8F3E-19BEC0DBDF35}" presName="spacerR" presStyleCnt="0"/>
      <dgm:spPr/>
    </dgm:pt>
    <dgm:pt modelId="{9B2A8550-D7BC-48E9-A838-52031B61EF4F}" type="pres">
      <dgm:prSet presAssocID="{D439557F-E811-46F5-8238-37865AF5580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4D468B5-4FE8-4B56-81DA-B05249CA2EA0}" srcId="{FFB9DFDD-C629-4AFA-8EF4-CDEBF3381727}" destId="{A50BFF1F-1534-48EF-BC0D-CCDC6680EA5D}" srcOrd="1" destOrd="0" parTransId="{DA4D50B9-564A-4054-B2F7-5AFA53CD183D}" sibTransId="{2083B7C9-F7F4-48C4-8F3E-19BEC0DBDF35}"/>
    <dgm:cxn modelId="{DE9CBC3D-FEA7-4042-8130-C5927AC371CA}" type="presOf" srcId="{A50BFF1F-1534-48EF-BC0D-CCDC6680EA5D}" destId="{96764553-22DA-42A5-81CC-F6BC8C82E063}" srcOrd="0" destOrd="0" presId="urn:microsoft.com/office/officeart/2005/8/layout/equation1"/>
    <dgm:cxn modelId="{47F6079F-D991-4EFD-9E2B-6A5E5925F6AF}" type="presOf" srcId="{54794BF7-6A2E-40D6-AF48-97D5FB3FA951}" destId="{444F56B1-33FD-4298-A1FE-2518541E02C4}" srcOrd="0" destOrd="0" presId="urn:microsoft.com/office/officeart/2005/8/layout/equation1"/>
    <dgm:cxn modelId="{EB3776D5-E68D-4872-AA31-FF4CDC779EF2}" type="presOf" srcId="{D439557F-E811-46F5-8238-37865AF55807}" destId="{9B2A8550-D7BC-48E9-A838-52031B61EF4F}" srcOrd="0" destOrd="0" presId="urn:microsoft.com/office/officeart/2005/8/layout/equation1"/>
    <dgm:cxn modelId="{56C7F2A0-5AC0-4E84-B2BB-9E5831B4438A}" type="presOf" srcId="{2083B7C9-F7F4-48C4-8F3E-19BEC0DBDF35}" destId="{DEEFF4B3-FD8D-426E-8EBF-B20FD9C68B0D}" srcOrd="0" destOrd="0" presId="urn:microsoft.com/office/officeart/2005/8/layout/equation1"/>
    <dgm:cxn modelId="{B813C76B-D0D1-4743-B18F-E73BF1261432}" srcId="{FFB9DFDD-C629-4AFA-8EF4-CDEBF3381727}" destId="{D439557F-E811-46F5-8238-37865AF55807}" srcOrd="2" destOrd="0" parTransId="{8D37FEF6-E02C-4AEF-A33E-B4F98C9604FD}" sibTransId="{292F59C3-63D6-4A96-BA6D-FFAD09970E86}"/>
    <dgm:cxn modelId="{09E135E0-5487-4038-9263-1EB04DC6A455}" type="presOf" srcId="{FFB9DFDD-C629-4AFA-8EF4-CDEBF3381727}" destId="{BE2C248E-8625-4FCB-93A9-450C8EB27ABB}" srcOrd="0" destOrd="0" presId="urn:microsoft.com/office/officeart/2005/8/layout/equation1"/>
    <dgm:cxn modelId="{36A5165A-0322-4775-961B-A594B692DEFB}" type="presOf" srcId="{44EF82DD-F8A6-4FCF-90EE-FC6F12FC3ED3}" destId="{1FED2A09-B435-45F4-99DC-6E0B1DA9D478}" srcOrd="0" destOrd="0" presId="urn:microsoft.com/office/officeart/2005/8/layout/equation1"/>
    <dgm:cxn modelId="{DC5EAA45-40DD-4454-8795-89DB175C3597}" srcId="{FFB9DFDD-C629-4AFA-8EF4-CDEBF3381727}" destId="{44EF82DD-F8A6-4FCF-90EE-FC6F12FC3ED3}" srcOrd="0" destOrd="0" parTransId="{DA3B043C-0089-45CD-B1DD-A888B19661F4}" sibTransId="{54794BF7-6A2E-40D6-AF48-97D5FB3FA951}"/>
    <dgm:cxn modelId="{80183513-9639-4EB1-8E58-21F17FE3AEFE}" type="presParOf" srcId="{BE2C248E-8625-4FCB-93A9-450C8EB27ABB}" destId="{1FED2A09-B435-45F4-99DC-6E0B1DA9D478}" srcOrd="0" destOrd="0" presId="urn:microsoft.com/office/officeart/2005/8/layout/equation1"/>
    <dgm:cxn modelId="{CDDED664-CA37-4667-8468-9EA1F3C0A057}" type="presParOf" srcId="{BE2C248E-8625-4FCB-93A9-450C8EB27ABB}" destId="{410A7CA8-9F35-4452-8294-945DD3BC8268}" srcOrd="1" destOrd="0" presId="urn:microsoft.com/office/officeart/2005/8/layout/equation1"/>
    <dgm:cxn modelId="{D4A50086-FFF7-47F8-903D-EC21336C6392}" type="presParOf" srcId="{BE2C248E-8625-4FCB-93A9-450C8EB27ABB}" destId="{444F56B1-33FD-4298-A1FE-2518541E02C4}" srcOrd="2" destOrd="0" presId="urn:microsoft.com/office/officeart/2005/8/layout/equation1"/>
    <dgm:cxn modelId="{1BDF89F0-E3E0-418B-9183-AB80B2F1E9F9}" type="presParOf" srcId="{BE2C248E-8625-4FCB-93A9-450C8EB27ABB}" destId="{09F4A4D4-9766-42D0-8010-EBA149A0C155}" srcOrd="3" destOrd="0" presId="urn:microsoft.com/office/officeart/2005/8/layout/equation1"/>
    <dgm:cxn modelId="{0E2023F8-C108-4212-8CF3-5F20E0B63A69}" type="presParOf" srcId="{BE2C248E-8625-4FCB-93A9-450C8EB27ABB}" destId="{96764553-22DA-42A5-81CC-F6BC8C82E063}" srcOrd="4" destOrd="0" presId="urn:microsoft.com/office/officeart/2005/8/layout/equation1"/>
    <dgm:cxn modelId="{77B2C9D5-656B-4DF7-ABA0-4A3D3AB7D392}" type="presParOf" srcId="{BE2C248E-8625-4FCB-93A9-450C8EB27ABB}" destId="{23DBA1B8-490E-4E73-9CA0-881027C1238A}" srcOrd="5" destOrd="0" presId="urn:microsoft.com/office/officeart/2005/8/layout/equation1"/>
    <dgm:cxn modelId="{D4AA14AB-45C7-4589-92CC-19EA68E05DDB}" type="presParOf" srcId="{BE2C248E-8625-4FCB-93A9-450C8EB27ABB}" destId="{DEEFF4B3-FD8D-426E-8EBF-B20FD9C68B0D}" srcOrd="6" destOrd="0" presId="urn:microsoft.com/office/officeart/2005/8/layout/equation1"/>
    <dgm:cxn modelId="{B1BC1D79-42E2-4664-9595-2A0AED3DE42A}" type="presParOf" srcId="{BE2C248E-8625-4FCB-93A9-450C8EB27ABB}" destId="{465A608E-36AF-4C4C-A0D8-A223B29D870B}" srcOrd="7" destOrd="0" presId="urn:microsoft.com/office/officeart/2005/8/layout/equation1"/>
    <dgm:cxn modelId="{8ECDD664-0547-4B69-93A0-60333A858559}" type="presParOf" srcId="{BE2C248E-8625-4FCB-93A9-450C8EB27ABB}" destId="{9B2A8550-D7BC-48E9-A838-52031B61EF4F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316F13-C4CD-4760-B285-1D9DD0284279}" type="doc">
      <dgm:prSet loTypeId="urn:microsoft.com/office/officeart/2005/8/layout/vList6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82A86AD9-FA27-4B4F-8E2D-07E9BF78AB7E}">
      <dgm:prSet phldrT="[文字]"/>
      <dgm:spPr/>
      <dgm:t>
        <a:bodyPr/>
        <a:lstStyle/>
        <a:p>
          <a:r>
            <a:rPr lang="zh-TW" altLang="en-US" dirty="0" smtClean="0"/>
            <a:t>出勤時間</a:t>
          </a:r>
          <a:endParaRPr lang="zh-TW" altLang="en-US" dirty="0"/>
        </a:p>
      </dgm:t>
    </dgm:pt>
    <dgm:pt modelId="{21563CDE-B146-4405-8C97-8FA6F8FD4188}" type="parTrans" cxnId="{D8A173F9-25E8-4B05-9401-1C7E237A4D91}">
      <dgm:prSet/>
      <dgm:spPr/>
      <dgm:t>
        <a:bodyPr/>
        <a:lstStyle/>
        <a:p>
          <a:endParaRPr lang="zh-TW" altLang="en-US"/>
        </a:p>
      </dgm:t>
    </dgm:pt>
    <dgm:pt modelId="{0AD2E490-364A-4F11-B69B-A15944CF2B3F}" type="sibTrans" cxnId="{D8A173F9-25E8-4B05-9401-1C7E237A4D91}">
      <dgm:prSet/>
      <dgm:spPr/>
      <dgm:t>
        <a:bodyPr/>
        <a:lstStyle/>
        <a:p>
          <a:endParaRPr lang="zh-TW" altLang="en-US"/>
        </a:p>
      </dgm:t>
    </dgm:pt>
    <dgm:pt modelId="{769B9E06-57BC-4390-AA04-CE6DE88FD1E5}">
      <dgm:prSet phldrT="[文字]" custT="1"/>
      <dgm:spPr/>
      <dgm:t>
        <a:bodyPr/>
        <a:lstStyle/>
        <a:p>
          <a:r>
            <a:rPr lang="en-US" altLang="zh-TW" sz="1600" b="1" dirty="0" smtClean="0"/>
            <a:t>4</a:t>
          </a:r>
          <a:r>
            <a:rPr lang="zh-TW" altLang="en-US" sz="1600" b="1" dirty="0" smtClean="0"/>
            <a:t>小時以內者，</a:t>
          </a:r>
          <a:r>
            <a:rPr lang="zh-TW" altLang="en-US" sz="1600" b="1" u="sng" dirty="0" smtClean="0">
              <a:solidFill>
                <a:srgbClr val="FF0000"/>
              </a:solidFill>
            </a:rPr>
            <a:t>以</a:t>
          </a:r>
          <a:r>
            <a:rPr lang="en-US" altLang="zh-TW" sz="1600" b="1" u="sng" dirty="0" smtClean="0">
              <a:solidFill>
                <a:srgbClr val="FF0000"/>
              </a:solidFill>
            </a:rPr>
            <a:t>4</a:t>
          </a:r>
          <a:r>
            <a:rPr lang="zh-TW" altLang="en-US" sz="1600" b="1" u="sng" dirty="0" smtClean="0">
              <a:solidFill>
                <a:srgbClr val="FF0000"/>
              </a:solidFill>
            </a:rPr>
            <a:t>小時計</a:t>
          </a:r>
          <a:endParaRPr lang="zh-TW" altLang="en-US" sz="1600" b="1" u="sng" dirty="0">
            <a:solidFill>
              <a:srgbClr val="FF0000"/>
            </a:solidFill>
          </a:endParaRPr>
        </a:p>
      </dgm:t>
    </dgm:pt>
    <dgm:pt modelId="{72F5A561-1E60-4DBE-839F-527F36261D4D}" type="parTrans" cxnId="{03304F11-70DC-4FB8-A147-2CEA7DE104AF}">
      <dgm:prSet/>
      <dgm:spPr/>
      <dgm:t>
        <a:bodyPr/>
        <a:lstStyle/>
        <a:p>
          <a:endParaRPr lang="zh-TW" altLang="en-US"/>
        </a:p>
      </dgm:t>
    </dgm:pt>
    <dgm:pt modelId="{8E36AC9E-96F8-4577-B05D-8952377AA27B}" type="sibTrans" cxnId="{03304F11-70DC-4FB8-A147-2CEA7DE104AF}">
      <dgm:prSet/>
      <dgm:spPr/>
      <dgm:t>
        <a:bodyPr/>
        <a:lstStyle/>
        <a:p>
          <a:endParaRPr lang="zh-TW" altLang="en-US"/>
        </a:p>
      </dgm:t>
    </dgm:pt>
    <dgm:pt modelId="{1F3380FF-825F-4741-93E8-F928E1D9083E}">
      <dgm:prSet phldrT="[文字]" custT="1"/>
      <dgm:spPr/>
      <dgm:t>
        <a:bodyPr/>
        <a:lstStyle/>
        <a:p>
          <a:r>
            <a:rPr lang="zh-TW" altLang="en-US" sz="1600" b="1" dirty="0" smtClean="0">
              <a:latin typeface="Noto Sans CJK TC Bold" pitchFamily="34" charset="-120"/>
              <a:ea typeface="Noto Sans CJK TC Bold" pitchFamily="34" charset="-120"/>
            </a:rPr>
            <a:t>逾</a:t>
          </a:r>
          <a:r>
            <a:rPr lang="en-US" altLang="zh-TW" sz="1600" b="1" dirty="0" smtClean="0">
              <a:latin typeface="Noto Sans CJK TC Bold" pitchFamily="34" charset="-120"/>
              <a:ea typeface="Noto Sans CJK TC Bold" pitchFamily="34" charset="-120"/>
            </a:rPr>
            <a:t>8</a:t>
          </a:r>
          <a:r>
            <a:rPr lang="zh-TW" altLang="en-US" sz="1600" b="1" dirty="0" smtClean="0">
              <a:latin typeface="Noto Sans CJK TC Bold" pitchFamily="34" charset="-120"/>
              <a:ea typeface="Noto Sans CJK TC Bold" pitchFamily="34" charset="-120"/>
            </a:rPr>
            <a:t>小時至</a:t>
          </a:r>
          <a:r>
            <a:rPr lang="en-US" altLang="zh-TW" sz="1600" b="1" dirty="0" smtClean="0">
              <a:latin typeface="Noto Sans CJK TC Bold" pitchFamily="34" charset="-120"/>
              <a:ea typeface="Noto Sans CJK TC Bold" pitchFamily="34" charset="-120"/>
            </a:rPr>
            <a:t>12</a:t>
          </a:r>
          <a:r>
            <a:rPr lang="zh-TW" altLang="en-US" sz="1600" b="1" dirty="0" smtClean="0">
              <a:latin typeface="Noto Sans CJK TC Bold" pitchFamily="34" charset="-120"/>
              <a:ea typeface="Noto Sans CJK TC Bold" pitchFamily="34" charset="-120"/>
            </a:rPr>
            <a:t>小時以內者，</a:t>
          </a:r>
          <a:r>
            <a:rPr lang="zh-TW" altLang="en-US" sz="1600" b="1" u="sng" dirty="0" smtClean="0">
              <a:solidFill>
                <a:srgbClr val="FF0000"/>
              </a:solidFill>
              <a:latin typeface="Noto Sans CJK TC Bold" pitchFamily="34" charset="-120"/>
              <a:ea typeface="Noto Sans CJK TC Bold" pitchFamily="34" charset="-120"/>
            </a:rPr>
            <a:t>以</a:t>
          </a:r>
          <a:r>
            <a:rPr lang="en-US" altLang="zh-TW" sz="1600" b="1" u="sng" dirty="0" smtClean="0">
              <a:solidFill>
                <a:srgbClr val="FF0000"/>
              </a:solidFill>
              <a:latin typeface="Noto Sans CJK TC Bold" pitchFamily="34" charset="-120"/>
              <a:ea typeface="Noto Sans CJK TC Bold" pitchFamily="34" charset="-120"/>
            </a:rPr>
            <a:t>12</a:t>
          </a:r>
          <a:r>
            <a:rPr lang="zh-TW" altLang="en-US" sz="1600" b="1" u="sng" dirty="0" smtClean="0">
              <a:solidFill>
                <a:srgbClr val="FF0000"/>
              </a:solidFill>
              <a:latin typeface="Noto Sans CJK TC Bold" pitchFamily="34" charset="-120"/>
              <a:ea typeface="Noto Sans CJK TC Bold" pitchFamily="34" charset="-120"/>
            </a:rPr>
            <a:t>小時計</a:t>
          </a:r>
          <a:endParaRPr lang="zh-TW" altLang="en-US" sz="1600" b="1" u="sng" dirty="0">
            <a:solidFill>
              <a:srgbClr val="FF0000"/>
            </a:solidFill>
          </a:endParaRPr>
        </a:p>
      </dgm:t>
    </dgm:pt>
    <dgm:pt modelId="{2C7B6E5A-DE08-41CA-9797-F682606A119D}" type="parTrans" cxnId="{20980557-E2AD-44A5-AD94-BFDB67C8E0FD}">
      <dgm:prSet/>
      <dgm:spPr/>
      <dgm:t>
        <a:bodyPr/>
        <a:lstStyle/>
        <a:p>
          <a:endParaRPr lang="zh-TW" altLang="en-US"/>
        </a:p>
      </dgm:t>
    </dgm:pt>
    <dgm:pt modelId="{64D69311-2261-4336-A512-57C72CBAE676}" type="sibTrans" cxnId="{20980557-E2AD-44A5-AD94-BFDB67C8E0FD}">
      <dgm:prSet/>
      <dgm:spPr/>
      <dgm:t>
        <a:bodyPr/>
        <a:lstStyle/>
        <a:p>
          <a:endParaRPr lang="zh-TW" altLang="en-US"/>
        </a:p>
      </dgm:t>
    </dgm:pt>
    <dgm:pt modelId="{295DCD64-1A98-4FFD-965C-6594B6B04449}">
      <dgm:prSet phldrT="[文字]"/>
      <dgm:spPr/>
      <dgm:t>
        <a:bodyPr/>
        <a:lstStyle/>
        <a:p>
          <a:r>
            <a:rPr lang="zh-TW" altLang="en-US" dirty="0" smtClean="0"/>
            <a:t>加班費</a:t>
          </a:r>
          <a:endParaRPr lang="zh-TW" altLang="en-US" dirty="0"/>
        </a:p>
      </dgm:t>
    </dgm:pt>
    <dgm:pt modelId="{4E7041B8-01CE-4C10-827E-72597527BCFF}" type="parTrans" cxnId="{2C561F67-246C-45B4-BCA9-17E9B35181DA}">
      <dgm:prSet/>
      <dgm:spPr/>
      <dgm:t>
        <a:bodyPr/>
        <a:lstStyle/>
        <a:p>
          <a:endParaRPr lang="zh-TW" altLang="en-US"/>
        </a:p>
      </dgm:t>
    </dgm:pt>
    <dgm:pt modelId="{D4C03E71-467F-4464-AADE-BA2244822468}" type="sibTrans" cxnId="{2C561F67-246C-45B4-BCA9-17E9B35181DA}">
      <dgm:prSet/>
      <dgm:spPr/>
      <dgm:t>
        <a:bodyPr/>
        <a:lstStyle/>
        <a:p>
          <a:endParaRPr lang="zh-TW" altLang="en-US"/>
        </a:p>
      </dgm:t>
    </dgm:pt>
    <dgm:pt modelId="{F01F2F29-260F-4C92-BA73-6A28D76B29FE}">
      <dgm:prSet phldrT="[文字]" custT="1"/>
      <dgm:spPr/>
      <dgm:t>
        <a:bodyPr/>
        <a:lstStyle/>
        <a:p>
          <a:r>
            <a:rPr lang="zh-TW" altLang="en-US" sz="1500" b="1" dirty="0" smtClean="0"/>
            <a:t>在</a:t>
          </a:r>
          <a:r>
            <a:rPr lang="en-US" altLang="zh-TW" sz="1500" b="1" dirty="0" smtClean="0"/>
            <a:t>2</a:t>
          </a:r>
          <a:r>
            <a:rPr lang="zh-TW" altLang="en-US" sz="1500" b="1" dirty="0" smtClean="0"/>
            <a:t>小時以內者，按平日每小時工資額另再加給</a:t>
          </a:r>
          <a:r>
            <a:rPr lang="en-US" altLang="zh-TW" sz="1500" b="1" dirty="0" smtClean="0"/>
            <a:t>1</a:t>
          </a:r>
          <a:r>
            <a:rPr lang="zh-TW" altLang="en-US" sz="1500" b="1" dirty="0" smtClean="0"/>
            <a:t>又</a:t>
          </a:r>
          <a:r>
            <a:rPr lang="en-US" altLang="zh-TW" sz="1500" b="1" dirty="0" smtClean="0"/>
            <a:t>1/3</a:t>
          </a:r>
          <a:r>
            <a:rPr lang="zh-TW" altLang="en-US" sz="1500" b="1" dirty="0" smtClean="0"/>
            <a:t>以上</a:t>
          </a:r>
          <a:endParaRPr lang="zh-TW" altLang="en-US" sz="1500" b="1" dirty="0"/>
        </a:p>
      </dgm:t>
    </dgm:pt>
    <dgm:pt modelId="{A1A818A6-A3E2-4082-9939-26FA21662CBC}" type="parTrans" cxnId="{0D2B0871-9442-447E-AACE-FBCD7111E5F3}">
      <dgm:prSet/>
      <dgm:spPr/>
      <dgm:t>
        <a:bodyPr/>
        <a:lstStyle/>
        <a:p>
          <a:endParaRPr lang="zh-TW" altLang="en-US"/>
        </a:p>
      </dgm:t>
    </dgm:pt>
    <dgm:pt modelId="{CC3E8044-C05C-4D00-B95C-0E10991AB6CA}" type="sibTrans" cxnId="{0D2B0871-9442-447E-AACE-FBCD7111E5F3}">
      <dgm:prSet/>
      <dgm:spPr/>
      <dgm:t>
        <a:bodyPr/>
        <a:lstStyle/>
        <a:p>
          <a:endParaRPr lang="zh-TW" altLang="en-US"/>
        </a:p>
      </dgm:t>
    </dgm:pt>
    <dgm:pt modelId="{9B236B7E-9010-4CD1-ADC6-3DEE50F0AF92}">
      <dgm:prSet phldrT="[文字]" custT="1"/>
      <dgm:spPr/>
      <dgm:t>
        <a:bodyPr/>
        <a:lstStyle/>
        <a:p>
          <a:r>
            <a:rPr lang="zh-TW" altLang="en-US" sz="1500" b="1" dirty="0" smtClean="0">
              <a:solidFill>
                <a:srgbClr val="FF0000"/>
              </a:solidFill>
            </a:rPr>
            <a:t>當日超過</a:t>
          </a:r>
          <a:r>
            <a:rPr lang="en-US" altLang="zh-TW" sz="1500" b="1" dirty="0" smtClean="0">
              <a:solidFill>
                <a:srgbClr val="FF0000"/>
              </a:solidFill>
            </a:rPr>
            <a:t>8</a:t>
          </a:r>
          <a:r>
            <a:rPr lang="zh-TW" altLang="en-US" sz="1500" b="1" dirty="0" smtClean="0">
              <a:solidFill>
                <a:srgbClr val="FF0000"/>
              </a:solidFill>
            </a:rPr>
            <a:t>小時部分：時薪</a:t>
          </a:r>
          <a:r>
            <a:rPr lang="en-US" altLang="zh-TW" sz="1500" b="1" dirty="0" smtClean="0">
              <a:solidFill>
                <a:srgbClr val="FF0000"/>
              </a:solidFill>
            </a:rPr>
            <a:t>X(1+1</a:t>
          </a:r>
          <a:r>
            <a:rPr lang="zh-TW" altLang="en-US" sz="1500" b="1" dirty="0" smtClean="0">
              <a:solidFill>
                <a:srgbClr val="FF0000"/>
              </a:solidFill>
            </a:rPr>
            <a:t>又</a:t>
          </a:r>
          <a:r>
            <a:rPr lang="en-US" altLang="zh-TW" sz="1500" b="1" dirty="0" smtClean="0">
              <a:solidFill>
                <a:srgbClr val="FF0000"/>
              </a:solidFill>
            </a:rPr>
            <a:t>2/3)X4</a:t>
          </a:r>
          <a:endParaRPr lang="zh-TW" altLang="en-US" sz="1500" b="1" dirty="0">
            <a:solidFill>
              <a:srgbClr val="FF0000"/>
            </a:solidFill>
          </a:endParaRPr>
        </a:p>
      </dgm:t>
    </dgm:pt>
    <dgm:pt modelId="{407A00DF-8F35-4CDE-B969-4C1D110C47D4}" type="parTrans" cxnId="{3418CF25-61A5-42AF-B524-0184361E54E3}">
      <dgm:prSet/>
      <dgm:spPr/>
      <dgm:t>
        <a:bodyPr/>
        <a:lstStyle/>
        <a:p>
          <a:endParaRPr lang="zh-TW" altLang="en-US"/>
        </a:p>
      </dgm:t>
    </dgm:pt>
    <dgm:pt modelId="{7E029F5B-AF6B-47E6-B6B2-A0C00F72458F}" type="sibTrans" cxnId="{3418CF25-61A5-42AF-B524-0184361E54E3}">
      <dgm:prSet/>
      <dgm:spPr/>
      <dgm:t>
        <a:bodyPr/>
        <a:lstStyle/>
        <a:p>
          <a:endParaRPr lang="zh-TW" altLang="en-US"/>
        </a:p>
      </dgm:t>
    </dgm:pt>
    <dgm:pt modelId="{69197EE6-A836-41F8-A207-E22D6C1338F6}">
      <dgm:prSet custT="1"/>
      <dgm:spPr/>
      <dgm:t>
        <a:bodyPr/>
        <a:lstStyle/>
        <a:p>
          <a:r>
            <a:rPr lang="zh-TW" altLang="en-US" sz="1600" b="1" dirty="0" smtClean="0">
              <a:latin typeface="Noto Sans CJK TC Bold" pitchFamily="34" charset="-120"/>
              <a:ea typeface="Noto Sans CJK TC Bold" pitchFamily="34" charset="-120"/>
            </a:rPr>
            <a:t>逾</a:t>
          </a:r>
          <a:r>
            <a:rPr lang="en-US" altLang="zh-TW" sz="1600" b="1" dirty="0" smtClean="0">
              <a:latin typeface="Noto Sans CJK TC Bold" pitchFamily="34" charset="-120"/>
              <a:ea typeface="Noto Sans CJK TC Bold" pitchFamily="34" charset="-120"/>
            </a:rPr>
            <a:t>4</a:t>
          </a:r>
          <a:r>
            <a:rPr lang="zh-TW" altLang="en-US" sz="1600" b="1" dirty="0" smtClean="0">
              <a:latin typeface="Noto Sans CJK TC Bold" pitchFamily="34" charset="-120"/>
              <a:ea typeface="Noto Sans CJK TC Bold" pitchFamily="34" charset="-120"/>
            </a:rPr>
            <a:t>小時至</a:t>
          </a:r>
          <a:r>
            <a:rPr lang="en-US" altLang="zh-TW" sz="1600" b="1" dirty="0" smtClean="0">
              <a:latin typeface="Noto Sans CJK TC Bold" pitchFamily="34" charset="-120"/>
              <a:ea typeface="Noto Sans CJK TC Bold" pitchFamily="34" charset="-120"/>
            </a:rPr>
            <a:t>8</a:t>
          </a:r>
          <a:r>
            <a:rPr lang="zh-TW" altLang="en-US" sz="1600" b="1" dirty="0" smtClean="0">
              <a:latin typeface="Noto Sans CJK TC Bold" pitchFamily="34" charset="-120"/>
              <a:ea typeface="Noto Sans CJK TC Bold" pitchFamily="34" charset="-120"/>
            </a:rPr>
            <a:t>小時以內者，</a:t>
          </a:r>
          <a:r>
            <a:rPr lang="zh-TW" altLang="en-US" sz="1600" b="1" u="sng" dirty="0" smtClean="0">
              <a:solidFill>
                <a:srgbClr val="FF0000"/>
              </a:solidFill>
              <a:latin typeface="Noto Sans CJK TC Bold" pitchFamily="34" charset="-120"/>
              <a:ea typeface="Noto Sans CJK TC Bold" pitchFamily="34" charset="-120"/>
            </a:rPr>
            <a:t>以</a:t>
          </a:r>
          <a:r>
            <a:rPr lang="en-US" altLang="zh-TW" sz="1600" b="1" u="sng" dirty="0" smtClean="0">
              <a:solidFill>
                <a:srgbClr val="FF0000"/>
              </a:solidFill>
              <a:latin typeface="Noto Sans CJK TC Bold" pitchFamily="34" charset="-120"/>
              <a:ea typeface="Noto Sans CJK TC Bold" pitchFamily="34" charset="-120"/>
            </a:rPr>
            <a:t>8</a:t>
          </a:r>
          <a:r>
            <a:rPr lang="zh-TW" altLang="en-US" sz="1600" b="1" u="sng" dirty="0" smtClean="0">
              <a:solidFill>
                <a:srgbClr val="FF0000"/>
              </a:solidFill>
              <a:latin typeface="Noto Sans CJK TC Bold" pitchFamily="34" charset="-120"/>
              <a:ea typeface="Noto Sans CJK TC Bold" pitchFamily="34" charset="-120"/>
            </a:rPr>
            <a:t>小時計</a:t>
          </a:r>
          <a:endParaRPr lang="zh-TW" altLang="en-US" sz="1600" b="1" u="sng" dirty="0">
            <a:solidFill>
              <a:srgbClr val="FF0000"/>
            </a:solidFill>
          </a:endParaRPr>
        </a:p>
      </dgm:t>
    </dgm:pt>
    <dgm:pt modelId="{47BAB301-C3CC-42FC-96DF-DB5C4285012F}" type="parTrans" cxnId="{CB7668A7-E0BD-4487-9AFC-033799DB7E6A}">
      <dgm:prSet/>
      <dgm:spPr/>
      <dgm:t>
        <a:bodyPr/>
        <a:lstStyle/>
        <a:p>
          <a:endParaRPr lang="zh-TW" altLang="en-US"/>
        </a:p>
      </dgm:t>
    </dgm:pt>
    <dgm:pt modelId="{A7E16F43-6ABF-44A6-B374-94612AE5CF56}" type="sibTrans" cxnId="{CB7668A7-E0BD-4487-9AFC-033799DB7E6A}">
      <dgm:prSet/>
      <dgm:spPr/>
      <dgm:t>
        <a:bodyPr/>
        <a:lstStyle/>
        <a:p>
          <a:endParaRPr lang="zh-TW" altLang="en-US"/>
        </a:p>
      </dgm:t>
    </dgm:pt>
    <dgm:pt modelId="{00544C72-A005-4028-A256-AABBA11FB770}">
      <dgm:prSet custT="1"/>
      <dgm:spPr/>
      <dgm:t>
        <a:bodyPr/>
        <a:lstStyle/>
        <a:p>
          <a:r>
            <a:rPr lang="zh-TW" altLang="en-US" sz="1500" b="1" dirty="0" smtClean="0"/>
            <a:t>工作</a:t>
          </a:r>
          <a:r>
            <a:rPr lang="en-US" altLang="zh-TW" sz="1500" b="1" dirty="0" smtClean="0"/>
            <a:t>2</a:t>
          </a:r>
          <a:r>
            <a:rPr lang="zh-TW" altLang="en-US" sz="1500" b="1" dirty="0" smtClean="0"/>
            <a:t>小時後再繼續工作者，按平日每小時工資額另再加給</a:t>
          </a:r>
          <a:r>
            <a:rPr lang="en-US" altLang="zh-TW" sz="1500" b="1" dirty="0" smtClean="0"/>
            <a:t>1</a:t>
          </a:r>
          <a:r>
            <a:rPr lang="zh-TW" altLang="en-US" sz="1500" b="1" dirty="0" smtClean="0"/>
            <a:t>又</a:t>
          </a:r>
          <a:r>
            <a:rPr lang="en-US" altLang="zh-TW" sz="1500" b="1" dirty="0" smtClean="0"/>
            <a:t>2/3</a:t>
          </a:r>
          <a:r>
            <a:rPr lang="zh-TW" altLang="en-US" sz="1500" b="1" dirty="0" smtClean="0"/>
            <a:t>以上</a:t>
          </a:r>
          <a:r>
            <a:rPr lang="en-US" altLang="zh-TW" sz="1500" b="1" dirty="0" smtClean="0"/>
            <a:t>(</a:t>
          </a:r>
          <a:r>
            <a:rPr lang="zh-TW" altLang="en-US" sz="1500" b="1" dirty="0" smtClean="0"/>
            <a:t>時薪</a:t>
          </a:r>
          <a:r>
            <a:rPr lang="en-US" altLang="zh-TW" sz="1500" b="1" dirty="0" smtClean="0"/>
            <a:t>X1</a:t>
          </a:r>
          <a:r>
            <a:rPr lang="zh-TW" altLang="en-US" sz="1500" b="1" dirty="0" smtClean="0"/>
            <a:t>又</a:t>
          </a:r>
          <a:r>
            <a:rPr lang="en-US" altLang="zh-TW" sz="1500" b="1" dirty="0" smtClean="0"/>
            <a:t>2/3X</a:t>
          </a:r>
          <a:r>
            <a:rPr lang="zh-TW" altLang="en-US" sz="1500" b="1" dirty="0" smtClean="0"/>
            <a:t>時數</a:t>
          </a:r>
          <a:r>
            <a:rPr lang="en-US" altLang="zh-TW" sz="1500" b="1" dirty="0" smtClean="0"/>
            <a:t>&lt;2</a:t>
          </a:r>
          <a:r>
            <a:rPr lang="zh-TW" altLang="en-US" sz="1500" b="1" dirty="0" smtClean="0"/>
            <a:t>或</a:t>
          </a:r>
          <a:r>
            <a:rPr lang="en-US" altLang="zh-TW" sz="1500" b="1" dirty="0" smtClean="0"/>
            <a:t>6</a:t>
          </a:r>
          <a:r>
            <a:rPr lang="zh-TW" altLang="en-US" sz="1500" b="1" dirty="0" smtClean="0"/>
            <a:t>小時</a:t>
          </a:r>
          <a:r>
            <a:rPr lang="en-US" altLang="zh-TW" sz="1500" b="1" dirty="0" smtClean="0"/>
            <a:t>&gt;)</a:t>
          </a:r>
          <a:endParaRPr lang="zh-TW" altLang="en-US" sz="1500" b="1" dirty="0"/>
        </a:p>
      </dgm:t>
    </dgm:pt>
    <dgm:pt modelId="{0B3CBB8F-F53D-41DB-A495-7334F02423C9}" type="parTrans" cxnId="{1C21F82C-436D-4560-B254-1668380EBC9C}">
      <dgm:prSet/>
      <dgm:spPr/>
      <dgm:t>
        <a:bodyPr/>
        <a:lstStyle/>
        <a:p>
          <a:endParaRPr lang="zh-TW" altLang="en-US"/>
        </a:p>
      </dgm:t>
    </dgm:pt>
    <dgm:pt modelId="{9DF16E7B-0059-4057-8C65-C4688E964DC3}" type="sibTrans" cxnId="{1C21F82C-436D-4560-B254-1668380EBC9C}">
      <dgm:prSet/>
      <dgm:spPr/>
      <dgm:t>
        <a:bodyPr/>
        <a:lstStyle/>
        <a:p>
          <a:endParaRPr lang="zh-TW" altLang="en-US"/>
        </a:p>
      </dgm:t>
    </dgm:pt>
    <dgm:pt modelId="{59863462-D268-4346-92C9-8FB399E2DFB3}">
      <dgm:prSet phldrT="[文字]" custT="1"/>
      <dgm:spPr/>
      <dgm:t>
        <a:bodyPr/>
        <a:lstStyle/>
        <a:p>
          <a:r>
            <a:rPr lang="zh-TW" altLang="en-US" sz="1600" b="1" dirty="0" smtClean="0"/>
            <a:t>皆</a:t>
          </a:r>
          <a:r>
            <a:rPr lang="zh-TW" altLang="en-US" sz="1600" b="1" u="sng" dirty="0" smtClean="0">
              <a:solidFill>
                <a:srgbClr val="FF0000"/>
              </a:solidFill>
            </a:rPr>
            <a:t>納入法定加班時數上限</a:t>
          </a:r>
          <a:r>
            <a:rPr lang="en-US" altLang="zh-TW" sz="1600" b="1" u="sng" dirty="0" smtClean="0">
              <a:solidFill>
                <a:srgbClr val="FF0000"/>
              </a:solidFill>
            </a:rPr>
            <a:t>46</a:t>
          </a:r>
          <a:r>
            <a:rPr lang="zh-TW" altLang="en-US" sz="1600" b="1" u="sng" dirty="0" smtClean="0">
              <a:solidFill>
                <a:srgbClr val="FF0000"/>
              </a:solidFill>
            </a:rPr>
            <a:t>小時範圍</a:t>
          </a:r>
          <a:r>
            <a:rPr lang="zh-TW" altLang="en-US" sz="1600" b="1" dirty="0" smtClean="0"/>
            <a:t>。</a:t>
          </a:r>
          <a:endParaRPr lang="zh-TW" altLang="en-US" sz="1600" b="1" dirty="0"/>
        </a:p>
      </dgm:t>
    </dgm:pt>
    <dgm:pt modelId="{93A5D9D0-3748-4BCD-A1A4-0FC58CFE5A99}" type="parTrans" cxnId="{4EB82843-FDDB-4646-A9C8-7611EE2FDE71}">
      <dgm:prSet/>
      <dgm:spPr/>
      <dgm:t>
        <a:bodyPr/>
        <a:lstStyle/>
        <a:p>
          <a:endParaRPr lang="zh-TW" altLang="en-US"/>
        </a:p>
      </dgm:t>
    </dgm:pt>
    <dgm:pt modelId="{15251CD3-9480-4BDF-BFC0-F469C4E2D529}" type="sibTrans" cxnId="{4EB82843-FDDB-4646-A9C8-7611EE2FDE71}">
      <dgm:prSet/>
      <dgm:spPr/>
      <dgm:t>
        <a:bodyPr/>
        <a:lstStyle/>
        <a:p>
          <a:endParaRPr lang="zh-TW" altLang="en-US"/>
        </a:p>
      </dgm:t>
    </dgm:pt>
    <dgm:pt modelId="{8B33A9E3-A71B-46F6-8AF1-C472AD7820DB}" type="pres">
      <dgm:prSet presAssocID="{61316F13-C4CD-4760-B285-1D9DD028427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29B3DFBB-3045-4080-BC5D-B2B5B581319D}" type="pres">
      <dgm:prSet presAssocID="{82A86AD9-FA27-4B4F-8E2D-07E9BF78AB7E}" presName="linNode" presStyleCnt="0"/>
      <dgm:spPr/>
    </dgm:pt>
    <dgm:pt modelId="{421F1E1E-AA03-4FFA-A5A4-D415D1068C10}" type="pres">
      <dgm:prSet presAssocID="{82A86AD9-FA27-4B4F-8E2D-07E9BF78AB7E}" presName="parentShp" presStyleLbl="node1" presStyleIdx="0" presStyleCnt="2" custScaleX="88410" custLinFactNeighborY="365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30666B6-BCDD-4986-BA2F-8FC441BF9B44}" type="pres">
      <dgm:prSet presAssocID="{82A86AD9-FA27-4B4F-8E2D-07E9BF78AB7E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43F7B61-9306-477B-86A5-31255925E7B2}" type="pres">
      <dgm:prSet presAssocID="{0AD2E490-364A-4F11-B69B-A15944CF2B3F}" presName="spacing" presStyleCnt="0"/>
      <dgm:spPr/>
    </dgm:pt>
    <dgm:pt modelId="{F674DE87-D888-4AAF-A135-AEFADCB87B1C}" type="pres">
      <dgm:prSet presAssocID="{295DCD64-1A98-4FFD-965C-6594B6B04449}" presName="linNode" presStyleCnt="0"/>
      <dgm:spPr/>
    </dgm:pt>
    <dgm:pt modelId="{ED0E75E1-FFCB-43C9-967E-167D98192FB9}" type="pres">
      <dgm:prSet presAssocID="{295DCD64-1A98-4FFD-965C-6594B6B04449}" presName="parentShp" presStyleLbl="node1" presStyleIdx="1" presStyleCnt="2" custScaleX="8977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72B8D14-F7DB-4F29-8AEB-B961F7D3974F}" type="pres">
      <dgm:prSet presAssocID="{295DCD64-1A98-4FFD-965C-6594B6B04449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3304F11-70DC-4FB8-A147-2CEA7DE104AF}" srcId="{82A86AD9-FA27-4B4F-8E2D-07E9BF78AB7E}" destId="{769B9E06-57BC-4390-AA04-CE6DE88FD1E5}" srcOrd="0" destOrd="0" parTransId="{72F5A561-1E60-4DBE-839F-527F36261D4D}" sibTransId="{8E36AC9E-96F8-4577-B05D-8952377AA27B}"/>
    <dgm:cxn modelId="{1C21F82C-436D-4560-B254-1668380EBC9C}" srcId="{295DCD64-1A98-4FFD-965C-6594B6B04449}" destId="{00544C72-A005-4028-A256-AABBA11FB770}" srcOrd="1" destOrd="0" parTransId="{0B3CBB8F-F53D-41DB-A495-7334F02423C9}" sibTransId="{9DF16E7B-0059-4057-8C65-C4688E964DC3}"/>
    <dgm:cxn modelId="{3BABB84F-B921-4420-B9D7-99A5029C2C42}" type="presOf" srcId="{295DCD64-1A98-4FFD-965C-6594B6B04449}" destId="{ED0E75E1-FFCB-43C9-967E-167D98192FB9}" srcOrd="0" destOrd="0" presId="urn:microsoft.com/office/officeart/2005/8/layout/vList6"/>
    <dgm:cxn modelId="{14BCDC0C-8C63-4C7B-9F3A-7C35C35D7994}" type="presOf" srcId="{59863462-D268-4346-92C9-8FB399E2DFB3}" destId="{A30666B6-BCDD-4986-BA2F-8FC441BF9B44}" srcOrd="0" destOrd="3" presId="urn:microsoft.com/office/officeart/2005/8/layout/vList6"/>
    <dgm:cxn modelId="{77F024AB-11F7-4728-9A11-CE1E219122D4}" type="presOf" srcId="{61316F13-C4CD-4760-B285-1D9DD0284279}" destId="{8B33A9E3-A71B-46F6-8AF1-C472AD7820DB}" srcOrd="0" destOrd="0" presId="urn:microsoft.com/office/officeart/2005/8/layout/vList6"/>
    <dgm:cxn modelId="{8925F8A4-1D5E-4278-A422-D38DC89EC5CF}" type="presOf" srcId="{F01F2F29-260F-4C92-BA73-6A28D76B29FE}" destId="{D72B8D14-F7DB-4F29-8AEB-B961F7D3974F}" srcOrd="0" destOrd="0" presId="urn:microsoft.com/office/officeart/2005/8/layout/vList6"/>
    <dgm:cxn modelId="{D8A173F9-25E8-4B05-9401-1C7E237A4D91}" srcId="{61316F13-C4CD-4760-B285-1D9DD0284279}" destId="{82A86AD9-FA27-4B4F-8E2D-07E9BF78AB7E}" srcOrd="0" destOrd="0" parTransId="{21563CDE-B146-4405-8C97-8FA6F8FD4188}" sibTransId="{0AD2E490-364A-4F11-B69B-A15944CF2B3F}"/>
    <dgm:cxn modelId="{D0FA2A48-3061-4CDB-B442-EED9C1B992FE}" type="presOf" srcId="{1F3380FF-825F-4741-93E8-F928E1D9083E}" destId="{A30666B6-BCDD-4986-BA2F-8FC441BF9B44}" srcOrd="0" destOrd="2" presId="urn:microsoft.com/office/officeart/2005/8/layout/vList6"/>
    <dgm:cxn modelId="{A857C8B0-53AD-4C38-807C-68A5CE01577F}" type="presOf" srcId="{9B236B7E-9010-4CD1-ADC6-3DEE50F0AF92}" destId="{D72B8D14-F7DB-4F29-8AEB-B961F7D3974F}" srcOrd="0" destOrd="2" presId="urn:microsoft.com/office/officeart/2005/8/layout/vList6"/>
    <dgm:cxn modelId="{92C3E484-DAA5-4FB3-8288-7772986AA7A8}" type="presOf" srcId="{69197EE6-A836-41F8-A207-E22D6C1338F6}" destId="{A30666B6-BCDD-4986-BA2F-8FC441BF9B44}" srcOrd="0" destOrd="1" presId="urn:microsoft.com/office/officeart/2005/8/layout/vList6"/>
    <dgm:cxn modelId="{CB7668A7-E0BD-4487-9AFC-033799DB7E6A}" srcId="{82A86AD9-FA27-4B4F-8E2D-07E9BF78AB7E}" destId="{69197EE6-A836-41F8-A207-E22D6C1338F6}" srcOrd="1" destOrd="0" parTransId="{47BAB301-C3CC-42FC-96DF-DB5C4285012F}" sibTransId="{A7E16F43-6ABF-44A6-B374-94612AE5CF56}"/>
    <dgm:cxn modelId="{0D2B0871-9442-447E-AACE-FBCD7111E5F3}" srcId="{295DCD64-1A98-4FFD-965C-6594B6B04449}" destId="{F01F2F29-260F-4C92-BA73-6A28D76B29FE}" srcOrd="0" destOrd="0" parTransId="{A1A818A6-A3E2-4082-9939-26FA21662CBC}" sibTransId="{CC3E8044-C05C-4D00-B95C-0E10991AB6CA}"/>
    <dgm:cxn modelId="{630D1014-D78F-4972-AD72-323FBB0112F4}" type="presOf" srcId="{769B9E06-57BC-4390-AA04-CE6DE88FD1E5}" destId="{A30666B6-BCDD-4986-BA2F-8FC441BF9B44}" srcOrd="0" destOrd="0" presId="urn:microsoft.com/office/officeart/2005/8/layout/vList6"/>
    <dgm:cxn modelId="{4EB82843-FDDB-4646-A9C8-7611EE2FDE71}" srcId="{82A86AD9-FA27-4B4F-8E2D-07E9BF78AB7E}" destId="{59863462-D268-4346-92C9-8FB399E2DFB3}" srcOrd="3" destOrd="0" parTransId="{93A5D9D0-3748-4BCD-A1A4-0FC58CFE5A99}" sibTransId="{15251CD3-9480-4BDF-BFC0-F469C4E2D529}"/>
    <dgm:cxn modelId="{713DBD69-EF8D-4AB0-9492-3B4ED18616F8}" type="presOf" srcId="{00544C72-A005-4028-A256-AABBA11FB770}" destId="{D72B8D14-F7DB-4F29-8AEB-B961F7D3974F}" srcOrd="0" destOrd="1" presId="urn:microsoft.com/office/officeart/2005/8/layout/vList6"/>
    <dgm:cxn modelId="{2C561F67-246C-45B4-BCA9-17E9B35181DA}" srcId="{61316F13-C4CD-4760-B285-1D9DD0284279}" destId="{295DCD64-1A98-4FFD-965C-6594B6B04449}" srcOrd="1" destOrd="0" parTransId="{4E7041B8-01CE-4C10-827E-72597527BCFF}" sibTransId="{D4C03E71-467F-4464-AADE-BA2244822468}"/>
    <dgm:cxn modelId="{20980557-E2AD-44A5-AD94-BFDB67C8E0FD}" srcId="{82A86AD9-FA27-4B4F-8E2D-07E9BF78AB7E}" destId="{1F3380FF-825F-4741-93E8-F928E1D9083E}" srcOrd="2" destOrd="0" parTransId="{2C7B6E5A-DE08-41CA-9797-F682606A119D}" sibTransId="{64D69311-2261-4336-A512-57C72CBAE676}"/>
    <dgm:cxn modelId="{3418CF25-61A5-42AF-B524-0184361E54E3}" srcId="{295DCD64-1A98-4FFD-965C-6594B6B04449}" destId="{9B236B7E-9010-4CD1-ADC6-3DEE50F0AF92}" srcOrd="2" destOrd="0" parTransId="{407A00DF-8F35-4CDE-B969-4C1D110C47D4}" sibTransId="{7E029F5B-AF6B-47E6-B6B2-A0C00F72458F}"/>
    <dgm:cxn modelId="{9C4BBB97-B6E5-48E0-81DA-938E8353E0EC}" type="presOf" srcId="{82A86AD9-FA27-4B4F-8E2D-07E9BF78AB7E}" destId="{421F1E1E-AA03-4FFA-A5A4-D415D1068C10}" srcOrd="0" destOrd="0" presId="urn:microsoft.com/office/officeart/2005/8/layout/vList6"/>
    <dgm:cxn modelId="{2D9D7F57-ADE8-43CA-984B-4AFD21A2ED69}" type="presParOf" srcId="{8B33A9E3-A71B-46F6-8AF1-C472AD7820DB}" destId="{29B3DFBB-3045-4080-BC5D-B2B5B581319D}" srcOrd="0" destOrd="0" presId="urn:microsoft.com/office/officeart/2005/8/layout/vList6"/>
    <dgm:cxn modelId="{1BCEB251-8BD3-4CE9-917B-5806D076AF82}" type="presParOf" srcId="{29B3DFBB-3045-4080-BC5D-B2B5B581319D}" destId="{421F1E1E-AA03-4FFA-A5A4-D415D1068C10}" srcOrd="0" destOrd="0" presId="urn:microsoft.com/office/officeart/2005/8/layout/vList6"/>
    <dgm:cxn modelId="{7B7C6D3E-4A00-49C8-96DF-E6BFDCEA1891}" type="presParOf" srcId="{29B3DFBB-3045-4080-BC5D-B2B5B581319D}" destId="{A30666B6-BCDD-4986-BA2F-8FC441BF9B44}" srcOrd="1" destOrd="0" presId="urn:microsoft.com/office/officeart/2005/8/layout/vList6"/>
    <dgm:cxn modelId="{8FC1763A-34DB-4DDB-A072-33539F4301B2}" type="presParOf" srcId="{8B33A9E3-A71B-46F6-8AF1-C472AD7820DB}" destId="{543F7B61-9306-477B-86A5-31255925E7B2}" srcOrd="1" destOrd="0" presId="urn:microsoft.com/office/officeart/2005/8/layout/vList6"/>
    <dgm:cxn modelId="{6D490126-FF74-496A-83B7-165BB4C3390B}" type="presParOf" srcId="{8B33A9E3-A71B-46F6-8AF1-C472AD7820DB}" destId="{F674DE87-D888-4AAF-A135-AEFADCB87B1C}" srcOrd="2" destOrd="0" presId="urn:microsoft.com/office/officeart/2005/8/layout/vList6"/>
    <dgm:cxn modelId="{EBEFEA96-7004-45DB-A792-D40463526744}" type="presParOf" srcId="{F674DE87-D888-4AAF-A135-AEFADCB87B1C}" destId="{ED0E75E1-FFCB-43C9-967E-167D98192FB9}" srcOrd="0" destOrd="0" presId="urn:microsoft.com/office/officeart/2005/8/layout/vList6"/>
    <dgm:cxn modelId="{79E7C39F-3EFD-4881-94AF-340BA344BC76}" type="presParOf" srcId="{F674DE87-D888-4AAF-A135-AEFADCB87B1C}" destId="{D72B8D14-F7DB-4F29-8AEB-B961F7D3974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3F9B2C-B86F-400E-A269-F071E3CA534E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C03B668C-9E35-4DC1-A41E-98B0E2F7F446}">
      <dgm:prSet phldrT="[文字]"/>
      <dgm:spPr/>
      <dgm:t>
        <a:bodyPr/>
        <a:lstStyle/>
        <a:p>
          <a:r>
            <a:rPr lang="zh-TW" altLang="en-US" dirty="0" smtClean="0"/>
            <a:t>當日出勤第</a:t>
          </a:r>
          <a:r>
            <a:rPr lang="en-US" altLang="zh-TW" dirty="0" smtClean="0"/>
            <a:t>1-4</a:t>
          </a:r>
          <a:r>
            <a:rPr lang="zh-TW" altLang="en-US" dirty="0" smtClean="0"/>
            <a:t>小時</a:t>
          </a:r>
          <a:endParaRPr lang="zh-TW" altLang="en-US" dirty="0"/>
        </a:p>
      </dgm:t>
    </dgm:pt>
    <dgm:pt modelId="{BDA3839D-F575-4EE0-A5E1-C095FD114EE1}" type="parTrans" cxnId="{29D73C44-9626-4620-8FF2-2CAF22CBAB51}">
      <dgm:prSet/>
      <dgm:spPr/>
      <dgm:t>
        <a:bodyPr/>
        <a:lstStyle/>
        <a:p>
          <a:endParaRPr lang="zh-TW" altLang="en-US"/>
        </a:p>
      </dgm:t>
    </dgm:pt>
    <dgm:pt modelId="{624E2B10-688C-4AFF-AD5A-FD09AB9B7777}" type="sibTrans" cxnId="{29D73C44-9626-4620-8FF2-2CAF22CBAB51}">
      <dgm:prSet/>
      <dgm:spPr/>
      <dgm:t>
        <a:bodyPr/>
        <a:lstStyle/>
        <a:p>
          <a:endParaRPr lang="zh-TW" altLang="en-US"/>
        </a:p>
      </dgm:t>
    </dgm:pt>
    <dgm:pt modelId="{68A10D45-CAC6-4EA7-A949-B0129C40D7C4}">
      <dgm:prSet phldrT="[文字]"/>
      <dgm:spPr/>
      <dgm:t>
        <a:bodyPr/>
        <a:lstStyle/>
        <a:p>
          <a:r>
            <a:rPr lang="zh-TW" altLang="en-US" dirty="0" smtClean="0"/>
            <a:t>當日出勤第</a:t>
          </a:r>
          <a:r>
            <a:rPr lang="en-US" altLang="zh-TW" dirty="0" smtClean="0"/>
            <a:t>5-8</a:t>
          </a:r>
          <a:r>
            <a:rPr lang="zh-TW" altLang="en-US" dirty="0" smtClean="0"/>
            <a:t>小時</a:t>
          </a:r>
          <a:endParaRPr lang="zh-TW" altLang="en-US" dirty="0"/>
        </a:p>
      </dgm:t>
    </dgm:pt>
    <dgm:pt modelId="{F9438F68-B101-4DF7-AD91-6B07E41B897D}" type="parTrans" cxnId="{88FD4E54-5198-488D-BB43-1B6ED2A455FF}">
      <dgm:prSet/>
      <dgm:spPr/>
      <dgm:t>
        <a:bodyPr/>
        <a:lstStyle/>
        <a:p>
          <a:endParaRPr lang="zh-TW" altLang="en-US"/>
        </a:p>
      </dgm:t>
    </dgm:pt>
    <dgm:pt modelId="{BC404313-2368-4D9E-8EE9-CDDCA4403C56}" type="sibTrans" cxnId="{88FD4E54-5198-488D-BB43-1B6ED2A455FF}">
      <dgm:prSet/>
      <dgm:spPr/>
      <dgm:t>
        <a:bodyPr/>
        <a:lstStyle/>
        <a:p>
          <a:endParaRPr lang="zh-TW" altLang="en-US"/>
        </a:p>
      </dgm:t>
    </dgm:pt>
    <dgm:pt modelId="{EC949EAA-CD14-48CA-9543-F4C2F7DBF0E6}">
      <dgm:prSet phldrT="[文字]"/>
      <dgm:spPr/>
      <dgm:t>
        <a:bodyPr/>
        <a:lstStyle/>
        <a:p>
          <a:r>
            <a:rPr lang="zh-TW" altLang="en-US" dirty="0" smtClean="0"/>
            <a:t>當日出勤第</a:t>
          </a:r>
          <a:r>
            <a:rPr lang="en-US" altLang="zh-TW" dirty="0" smtClean="0"/>
            <a:t>9-12</a:t>
          </a:r>
          <a:r>
            <a:rPr lang="zh-TW" altLang="en-US" dirty="0" smtClean="0"/>
            <a:t>小時</a:t>
          </a:r>
          <a:endParaRPr lang="zh-TW" altLang="en-US" dirty="0"/>
        </a:p>
      </dgm:t>
    </dgm:pt>
    <dgm:pt modelId="{C53843B6-8591-46A1-BF0C-536E5EC52F0E}" type="parTrans" cxnId="{D28D361A-1580-4140-8E78-CDE6B61C1B60}">
      <dgm:prSet/>
      <dgm:spPr/>
      <dgm:t>
        <a:bodyPr/>
        <a:lstStyle/>
        <a:p>
          <a:endParaRPr lang="zh-TW" altLang="en-US"/>
        </a:p>
      </dgm:t>
    </dgm:pt>
    <dgm:pt modelId="{75579C3C-F9E0-487B-976A-B6C0DB6356EF}" type="sibTrans" cxnId="{D28D361A-1580-4140-8E78-CDE6B61C1B60}">
      <dgm:prSet/>
      <dgm:spPr/>
      <dgm:t>
        <a:bodyPr/>
        <a:lstStyle/>
        <a:p>
          <a:endParaRPr lang="zh-TW" altLang="en-US"/>
        </a:p>
      </dgm:t>
    </dgm:pt>
    <dgm:pt modelId="{BD86F689-3E8C-4DD7-9C07-069920C0EA2C}" type="pres">
      <dgm:prSet presAssocID="{D03F9B2C-B86F-400E-A269-F071E3CA534E}" presName="Name0" presStyleCnt="0">
        <dgm:presLayoutVars>
          <dgm:dir/>
          <dgm:animLvl val="lvl"/>
          <dgm:resizeHandles val="exact"/>
        </dgm:presLayoutVars>
      </dgm:prSet>
      <dgm:spPr/>
    </dgm:pt>
    <dgm:pt modelId="{3022146E-7F2F-4B03-83C4-4A296863BE4A}" type="pres">
      <dgm:prSet presAssocID="{C03B668C-9E35-4DC1-A41E-98B0E2F7F446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88C1673-949B-4001-935D-24D07D756002}" type="pres">
      <dgm:prSet presAssocID="{624E2B10-688C-4AFF-AD5A-FD09AB9B7777}" presName="parTxOnlySpace" presStyleCnt="0"/>
      <dgm:spPr/>
    </dgm:pt>
    <dgm:pt modelId="{E30C4CDA-4C11-4E74-92CD-1DB592F2177F}" type="pres">
      <dgm:prSet presAssocID="{68A10D45-CAC6-4EA7-A949-B0129C40D7C4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B01C8A2-A92C-4153-B110-0D24CA872D95}" type="pres">
      <dgm:prSet presAssocID="{BC404313-2368-4D9E-8EE9-CDDCA4403C56}" presName="parTxOnlySpace" presStyleCnt="0"/>
      <dgm:spPr/>
    </dgm:pt>
    <dgm:pt modelId="{D70F8C92-9B41-4225-AB71-A6A38BEA460E}" type="pres">
      <dgm:prSet presAssocID="{EC949EAA-CD14-48CA-9543-F4C2F7DBF0E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BE4C261-8F2E-49CF-8901-DB5D2D8264D0}" type="presOf" srcId="{D03F9B2C-B86F-400E-A269-F071E3CA534E}" destId="{BD86F689-3E8C-4DD7-9C07-069920C0EA2C}" srcOrd="0" destOrd="0" presId="urn:microsoft.com/office/officeart/2005/8/layout/chevron1"/>
    <dgm:cxn modelId="{A2EC7F00-A53F-4933-BB53-5CE1BBABC3CC}" type="presOf" srcId="{C03B668C-9E35-4DC1-A41E-98B0E2F7F446}" destId="{3022146E-7F2F-4B03-83C4-4A296863BE4A}" srcOrd="0" destOrd="0" presId="urn:microsoft.com/office/officeart/2005/8/layout/chevron1"/>
    <dgm:cxn modelId="{88FD4E54-5198-488D-BB43-1B6ED2A455FF}" srcId="{D03F9B2C-B86F-400E-A269-F071E3CA534E}" destId="{68A10D45-CAC6-4EA7-A949-B0129C40D7C4}" srcOrd="1" destOrd="0" parTransId="{F9438F68-B101-4DF7-AD91-6B07E41B897D}" sibTransId="{BC404313-2368-4D9E-8EE9-CDDCA4403C56}"/>
    <dgm:cxn modelId="{E4983541-46CB-404A-81B6-134EA1388548}" type="presOf" srcId="{68A10D45-CAC6-4EA7-A949-B0129C40D7C4}" destId="{E30C4CDA-4C11-4E74-92CD-1DB592F2177F}" srcOrd="0" destOrd="0" presId="urn:microsoft.com/office/officeart/2005/8/layout/chevron1"/>
    <dgm:cxn modelId="{587A8D1E-AABC-4F55-86E1-C628AC48C02C}" type="presOf" srcId="{EC949EAA-CD14-48CA-9543-F4C2F7DBF0E6}" destId="{D70F8C92-9B41-4225-AB71-A6A38BEA460E}" srcOrd="0" destOrd="0" presId="urn:microsoft.com/office/officeart/2005/8/layout/chevron1"/>
    <dgm:cxn modelId="{29D73C44-9626-4620-8FF2-2CAF22CBAB51}" srcId="{D03F9B2C-B86F-400E-A269-F071E3CA534E}" destId="{C03B668C-9E35-4DC1-A41E-98B0E2F7F446}" srcOrd="0" destOrd="0" parTransId="{BDA3839D-F575-4EE0-A5E1-C095FD114EE1}" sibTransId="{624E2B10-688C-4AFF-AD5A-FD09AB9B7777}"/>
    <dgm:cxn modelId="{D28D361A-1580-4140-8E78-CDE6B61C1B60}" srcId="{D03F9B2C-B86F-400E-A269-F071E3CA534E}" destId="{EC949EAA-CD14-48CA-9543-F4C2F7DBF0E6}" srcOrd="2" destOrd="0" parTransId="{C53843B6-8591-46A1-BF0C-536E5EC52F0E}" sibTransId="{75579C3C-F9E0-487B-976A-B6C0DB6356EF}"/>
    <dgm:cxn modelId="{859F3344-ED2E-4545-824C-22BA44D8A40A}" type="presParOf" srcId="{BD86F689-3E8C-4DD7-9C07-069920C0EA2C}" destId="{3022146E-7F2F-4B03-83C4-4A296863BE4A}" srcOrd="0" destOrd="0" presId="urn:microsoft.com/office/officeart/2005/8/layout/chevron1"/>
    <dgm:cxn modelId="{989291BE-1CC4-460D-A041-5A5BFD4586C4}" type="presParOf" srcId="{BD86F689-3E8C-4DD7-9C07-069920C0EA2C}" destId="{D88C1673-949B-4001-935D-24D07D756002}" srcOrd="1" destOrd="0" presId="urn:microsoft.com/office/officeart/2005/8/layout/chevron1"/>
    <dgm:cxn modelId="{B6768CA3-4B73-4C06-B4EA-768EA3B2682A}" type="presParOf" srcId="{BD86F689-3E8C-4DD7-9C07-069920C0EA2C}" destId="{E30C4CDA-4C11-4E74-92CD-1DB592F2177F}" srcOrd="2" destOrd="0" presId="urn:microsoft.com/office/officeart/2005/8/layout/chevron1"/>
    <dgm:cxn modelId="{EA85EC86-7C4F-4C91-B6C0-AF8B99C53BA7}" type="presParOf" srcId="{BD86F689-3E8C-4DD7-9C07-069920C0EA2C}" destId="{6B01C8A2-A92C-4153-B110-0D24CA872D95}" srcOrd="3" destOrd="0" presId="urn:microsoft.com/office/officeart/2005/8/layout/chevron1"/>
    <dgm:cxn modelId="{4499A5B1-5FAC-4C73-8879-C2F8CE0E7BBE}" type="presParOf" srcId="{BD86F689-3E8C-4DD7-9C07-069920C0EA2C}" destId="{D70F8C92-9B41-4225-AB71-A6A38BEA460E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7D200B-9EBE-4791-AE0F-432F0CA0F73A}">
      <dsp:nvSpPr>
        <dsp:cNvPr id="0" name=""/>
        <dsp:cNvSpPr/>
      </dsp:nvSpPr>
      <dsp:spPr>
        <a:xfrm>
          <a:off x="0" y="5655"/>
          <a:ext cx="7449949" cy="84077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/>
            <a:t>增設休息日之休假類型</a:t>
          </a:r>
          <a:endParaRPr lang="zh-TW" altLang="en-US" sz="3300" kern="1200" dirty="0"/>
        </a:p>
      </dsp:txBody>
      <dsp:txXfrm>
        <a:off x="41043" y="46698"/>
        <a:ext cx="7367863" cy="758692"/>
      </dsp:txXfrm>
    </dsp:sp>
    <dsp:sp modelId="{2B8AEF3C-D916-49EE-8FB0-C5B0B239C0AC}">
      <dsp:nvSpPr>
        <dsp:cNvPr id="0" name=""/>
        <dsp:cNvSpPr/>
      </dsp:nvSpPr>
      <dsp:spPr>
        <a:xfrm>
          <a:off x="0" y="846434"/>
          <a:ext cx="7449949" cy="1908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536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400" kern="1200" dirty="0" smtClean="0"/>
            <a:t>每七日中至少應有二日之休息 ，其中一日為例假，一日為休息日</a:t>
          </a:r>
          <a:endParaRPr lang="zh-TW" alt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400" kern="1200" dirty="0" smtClean="0"/>
            <a:t>例假日仍須維持</a:t>
          </a:r>
          <a:r>
            <a:rPr lang="zh-TW" altLang="en-US" sz="2400" b="1" kern="1200" dirty="0" smtClean="0">
              <a:solidFill>
                <a:srgbClr val="FF0000"/>
              </a:solidFill>
            </a:rPr>
            <a:t>「做</a:t>
          </a:r>
          <a:r>
            <a:rPr lang="en-US" altLang="zh-TW" sz="2400" b="1" kern="1200" dirty="0" smtClean="0">
              <a:solidFill>
                <a:srgbClr val="FF0000"/>
              </a:solidFill>
            </a:rPr>
            <a:t>6</a:t>
          </a:r>
          <a:r>
            <a:rPr lang="zh-TW" altLang="en-US" sz="2400" b="1" kern="1200" dirty="0" smtClean="0">
              <a:solidFill>
                <a:srgbClr val="FF0000"/>
              </a:solidFill>
            </a:rPr>
            <a:t>休</a:t>
          </a:r>
          <a:r>
            <a:rPr lang="en-US" altLang="zh-TW" sz="2400" b="1" kern="1200" dirty="0" smtClean="0">
              <a:solidFill>
                <a:srgbClr val="FF0000"/>
              </a:solidFill>
            </a:rPr>
            <a:t>1</a:t>
          </a:r>
          <a:r>
            <a:rPr lang="zh-TW" altLang="en-US" sz="2400" b="1" kern="1200" dirty="0" smtClean="0">
              <a:solidFill>
                <a:srgbClr val="FF0000"/>
              </a:solidFill>
            </a:rPr>
            <a:t>」</a:t>
          </a:r>
          <a:r>
            <a:rPr lang="zh-TW" altLang="en-US" sz="2400" kern="1200" dirty="0" smtClean="0"/>
            <a:t>之原則。</a:t>
          </a:r>
          <a:endParaRPr lang="zh-TW" alt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400" b="1" kern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變形工時制度仍有固定休息天數之規範</a:t>
          </a:r>
          <a:endParaRPr lang="zh-TW" altLang="en-US" sz="2400" b="1" kern="1200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46434"/>
        <a:ext cx="7449949" cy="19088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D2A09-B435-45F4-99DC-6E0B1DA9D478}">
      <dsp:nvSpPr>
        <dsp:cNvPr id="0" name=""/>
        <dsp:cNvSpPr/>
      </dsp:nvSpPr>
      <dsp:spPr>
        <a:xfrm>
          <a:off x="1245" y="866497"/>
          <a:ext cx="1651381" cy="165138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工時總量管制</a:t>
          </a:r>
          <a:endParaRPr lang="zh-TW" altLang="en-US" sz="2400" kern="1200" dirty="0"/>
        </a:p>
      </dsp:txBody>
      <dsp:txXfrm>
        <a:off x="243084" y="1108336"/>
        <a:ext cx="1167703" cy="1167703"/>
      </dsp:txXfrm>
    </dsp:sp>
    <dsp:sp modelId="{444F56B1-33FD-4298-A1FE-2518541E02C4}">
      <dsp:nvSpPr>
        <dsp:cNvPr id="0" name=""/>
        <dsp:cNvSpPr/>
      </dsp:nvSpPr>
      <dsp:spPr>
        <a:xfrm>
          <a:off x="1786719" y="1213287"/>
          <a:ext cx="957801" cy="957801"/>
        </a:xfrm>
        <a:prstGeom prst="mathPlu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600" kern="1200"/>
        </a:p>
      </dsp:txBody>
      <dsp:txXfrm>
        <a:off x="1913676" y="1579550"/>
        <a:ext cx="703887" cy="225275"/>
      </dsp:txXfrm>
    </dsp:sp>
    <dsp:sp modelId="{96764553-22DA-42A5-81CC-F6BC8C82E063}">
      <dsp:nvSpPr>
        <dsp:cNvPr id="0" name=""/>
        <dsp:cNvSpPr/>
      </dsp:nvSpPr>
      <dsp:spPr>
        <a:xfrm>
          <a:off x="2878612" y="866497"/>
          <a:ext cx="1651381" cy="1651381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加班成本以價制量</a:t>
          </a:r>
          <a:endParaRPr lang="zh-TW" altLang="en-US" sz="2400" kern="1200" dirty="0"/>
        </a:p>
      </dsp:txBody>
      <dsp:txXfrm>
        <a:off x="3120451" y="1108336"/>
        <a:ext cx="1167703" cy="1167703"/>
      </dsp:txXfrm>
    </dsp:sp>
    <dsp:sp modelId="{DEEFF4B3-FD8D-426E-8EBF-B20FD9C68B0D}">
      <dsp:nvSpPr>
        <dsp:cNvPr id="0" name=""/>
        <dsp:cNvSpPr/>
      </dsp:nvSpPr>
      <dsp:spPr>
        <a:xfrm>
          <a:off x="4664086" y="1213287"/>
          <a:ext cx="957801" cy="957801"/>
        </a:xfrm>
        <a:prstGeom prst="mathEqual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300" kern="1200"/>
        </a:p>
      </dsp:txBody>
      <dsp:txXfrm>
        <a:off x="4791043" y="1410594"/>
        <a:ext cx="703887" cy="563187"/>
      </dsp:txXfrm>
    </dsp:sp>
    <dsp:sp modelId="{9B2A8550-D7BC-48E9-A838-52031B61EF4F}">
      <dsp:nvSpPr>
        <dsp:cNvPr id="0" name=""/>
        <dsp:cNvSpPr/>
      </dsp:nvSpPr>
      <dsp:spPr>
        <a:xfrm>
          <a:off x="5755979" y="866497"/>
          <a:ext cx="1651381" cy="1651381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週休二日保持彈性</a:t>
          </a:r>
          <a:endParaRPr lang="zh-TW" altLang="en-US" sz="2400" kern="1200" dirty="0"/>
        </a:p>
      </dsp:txBody>
      <dsp:txXfrm>
        <a:off x="5997818" y="1108336"/>
        <a:ext cx="1167703" cy="11677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0666B6-BCDD-4986-BA2F-8FC441BF9B44}">
      <dsp:nvSpPr>
        <dsp:cNvPr id="0" name=""/>
        <dsp:cNvSpPr/>
      </dsp:nvSpPr>
      <dsp:spPr>
        <a:xfrm>
          <a:off x="3400948" y="433"/>
          <a:ext cx="5415236" cy="169057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600" b="1" kern="1200" dirty="0" smtClean="0"/>
            <a:t>4</a:t>
          </a:r>
          <a:r>
            <a:rPr lang="zh-TW" altLang="en-US" sz="1600" b="1" kern="1200" dirty="0" smtClean="0"/>
            <a:t>小時以內者，</a:t>
          </a:r>
          <a:r>
            <a:rPr lang="zh-TW" altLang="en-US" sz="1600" b="1" u="sng" kern="1200" dirty="0" smtClean="0">
              <a:solidFill>
                <a:srgbClr val="FF0000"/>
              </a:solidFill>
            </a:rPr>
            <a:t>以</a:t>
          </a:r>
          <a:r>
            <a:rPr lang="en-US" altLang="zh-TW" sz="1600" b="1" u="sng" kern="1200" dirty="0" smtClean="0">
              <a:solidFill>
                <a:srgbClr val="FF0000"/>
              </a:solidFill>
            </a:rPr>
            <a:t>4</a:t>
          </a:r>
          <a:r>
            <a:rPr lang="zh-TW" altLang="en-US" sz="1600" b="1" u="sng" kern="1200" dirty="0" smtClean="0">
              <a:solidFill>
                <a:srgbClr val="FF0000"/>
              </a:solidFill>
            </a:rPr>
            <a:t>小時計</a:t>
          </a:r>
          <a:endParaRPr lang="zh-TW" altLang="en-US" sz="1600" b="1" u="sng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latin typeface="Noto Sans CJK TC Bold" pitchFamily="34" charset="-120"/>
              <a:ea typeface="Noto Sans CJK TC Bold" pitchFamily="34" charset="-120"/>
            </a:rPr>
            <a:t>逾</a:t>
          </a:r>
          <a:r>
            <a:rPr lang="en-US" altLang="zh-TW" sz="1600" b="1" kern="1200" dirty="0" smtClean="0">
              <a:latin typeface="Noto Sans CJK TC Bold" pitchFamily="34" charset="-120"/>
              <a:ea typeface="Noto Sans CJK TC Bold" pitchFamily="34" charset="-120"/>
            </a:rPr>
            <a:t>4</a:t>
          </a:r>
          <a:r>
            <a:rPr lang="zh-TW" altLang="en-US" sz="1600" b="1" kern="1200" dirty="0" smtClean="0">
              <a:latin typeface="Noto Sans CJK TC Bold" pitchFamily="34" charset="-120"/>
              <a:ea typeface="Noto Sans CJK TC Bold" pitchFamily="34" charset="-120"/>
            </a:rPr>
            <a:t>小時至</a:t>
          </a:r>
          <a:r>
            <a:rPr lang="en-US" altLang="zh-TW" sz="1600" b="1" kern="1200" dirty="0" smtClean="0">
              <a:latin typeface="Noto Sans CJK TC Bold" pitchFamily="34" charset="-120"/>
              <a:ea typeface="Noto Sans CJK TC Bold" pitchFamily="34" charset="-120"/>
            </a:rPr>
            <a:t>8</a:t>
          </a:r>
          <a:r>
            <a:rPr lang="zh-TW" altLang="en-US" sz="1600" b="1" kern="1200" dirty="0" smtClean="0">
              <a:latin typeface="Noto Sans CJK TC Bold" pitchFamily="34" charset="-120"/>
              <a:ea typeface="Noto Sans CJK TC Bold" pitchFamily="34" charset="-120"/>
            </a:rPr>
            <a:t>小時以內者，</a:t>
          </a:r>
          <a:r>
            <a:rPr lang="zh-TW" altLang="en-US" sz="1600" b="1" u="sng" kern="1200" dirty="0" smtClean="0">
              <a:solidFill>
                <a:srgbClr val="FF0000"/>
              </a:solidFill>
              <a:latin typeface="Noto Sans CJK TC Bold" pitchFamily="34" charset="-120"/>
              <a:ea typeface="Noto Sans CJK TC Bold" pitchFamily="34" charset="-120"/>
            </a:rPr>
            <a:t>以</a:t>
          </a:r>
          <a:r>
            <a:rPr lang="en-US" altLang="zh-TW" sz="1600" b="1" u="sng" kern="1200" dirty="0" smtClean="0">
              <a:solidFill>
                <a:srgbClr val="FF0000"/>
              </a:solidFill>
              <a:latin typeface="Noto Sans CJK TC Bold" pitchFamily="34" charset="-120"/>
              <a:ea typeface="Noto Sans CJK TC Bold" pitchFamily="34" charset="-120"/>
            </a:rPr>
            <a:t>8</a:t>
          </a:r>
          <a:r>
            <a:rPr lang="zh-TW" altLang="en-US" sz="1600" b="1" u="sng" kern="1200" dirty="0" smtClean="0">
              <a:solidFill>
                <a:srgbClr val="FF0000"/>
              </a:solidFill>
              <a:latin typeface="Noto Sans CJK TC Bold" pitchFamily="34" charset="-120"/>
              <a:ea typeface="Noto Sans CJK TC Bold" pitchFamily="34" charset="-120"/>
            </a:rPr>
            <a:t>小時計</a:t>
          </a:r>
          <a:endParaRPr lang="zh-TW" altLang="en-US" sz="1600" b="1" u="sng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>
              <a:latin typeface="Noto Sans CJK TC Bold" pitchFamily="34" charset="-120"/>
              <a:ea typeface="Noto Sans CJK TC Bold" pitchFamily="34" charset="-120"/>
            </a:rPr>
            <a:t>逾</a:t>
          </a:r>
          <a:r>
            <a:rPr lang="en-US" altLang="zh-TW" sz="1600" b="1" kern="1200" dirty="0" smtClean="0">
              <a:latin typeface="Noto Sans CJK TC Bold" pitchFamily="34" charset="-120"/>
              <a:ea typeface="Noto Sans CJK TC Bold" pitchFamily="34" charset="-120"/>
            </a:rPr>
            <a:t>8</a:t>
          </a:r>
          <a:r>
            <a:rPr lang="zh-TW" altLang="en-US" sz="1600" b="1" kern="1200" dirty="0" smtClean="0">
              <a:latin typeface="Noto Sans CJK TC Bold" pitchFamily="34" charset="-120"/>
              <a:ea typeface="Noto Sans CJK TC Bold" pitchFamily="34" charset="-120"/>
            </a:rPr>
            <a:t>小時至</a:t>
          </a:r>
          <a:r>
            <a:rPr lang="en-US" altLang="zh-TW" sz="1600" b="1" kern="1200" dirty="0" smtClean="0">
              <a:latin typeface="Noto Sans CJK TC Bold" pitchFamily="34" charset="-120"/>
              <a:ea typeface="Noto Sans CJK TC Bold" pitchFamily="34" charset="-120"/>
            </a:rPr>
            <a:t>12</a:t>
          </a:r>
          <a:r>
            <a:rPr lang="zh-TW" altLang="en-US" sz="1600" b="1" kern="1200" dirty="0" smtClean="0">
              <a:latin typeface="Noto Sans CJK TC Bold" pitchFamily="34" charset="-120"/>
              <a:ea typeface="Noto Sans CJK TC Bold" pitchFamily="34" charset="-120"/>
            </a:rPr>
            <a:t>小時以內者，</a:t>
          </a:r>
          <a:r>
            <a:rPr lang="zh-TW" altLang="en-US" sz="1600" b="1" u="sng" kern="1200" dirty="0" smtClean="0">
              <a:solidFill>
                <a:srgbClr val="FF0000"/>
              </a:solidFill>
              <a:latin typeface="Noto Sans CJK TC Bold" pitchFamily="34" charset="-120"/>
              <a:ea typeface="Noto Sans CJK TC Bold" pitchFamily="34" charset="-120"/>
            </a:rPr>
            <a:t>以</a:t>
          </a:r>
          <a:r>
            <a:rPr lang="en-US" altLang="zh-TW" sz="1600" b="1" u="sng" kern="1200" dirty="0" smtClean="0">
              <a:solidFill>
                <a:srgbClr val="FF0000"/>
              </a:solidFill>
              <a:latin typeface="Noto Sans CJK TC Bold" pitchFamily="34" charset="-120"/>
              <a:ea typeface="Noto Sans CJK TC Bold" pitchFamily="34" charset="-120"/>
            </a:rPr>
            <a:t>12</a:t>
          </a:r>
          <a:r>
            <a:rPr lang="zh-TW" altLang="en-US" sz="1600" b="1" u="sng" kern="1200" dirty="0" smtClean="0">
              <a:solidFill>
                <a:srgbClr val="FF0000"/>
              </a:solidFill>
              <a:latin typeface="Noto Sans CJK TC Bold" pitchFamily="34" charset="-120"/>
              <a:ea typeface="Noto Sans CJK TC Bold" pitchFamily="34" charset="-120"/>
            </a:rPr>
            <a:t>小時計</a:t>
          </a:r>
          <a:endParaRPr lang="zh-TW" altLang="en-US" sz="1600" b="1" u="sng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1" kern="1200" dirty="0" smtClean="0"/>
            <a:t>皆</a:t>
          </a:r>
          <a:r>
            <a:rPr lang="zh-TW" altLang="en-US" sz="1600" b="1" u="sng" kern="1200" dirty="0" smtClean="0">
              <a:solidFill>
                <a:srgbClr val="FF0000"/>
              </a:solidFill>
            </a:rPr>
            <a:t>納入法定加班時數上限</a:t>
          </a:r>
          <a:r>
            <a:rPr lang="en-US" altLang="zh-TW" sz="1600" b="1" u="sng" kern="1200" dirty="0" smtClean="0">
              <a:solidFill>
                <a:srgbClr val="FF0000"/>
              </a:solidFill>
            </a:rPr>
            <a:t>46</a:t>
          </a:r>
          <a:r>
            <a:rPr lang="zh-TW" altLang="en-US" sz="1600" b="1" u="sng" kern="1200" dirty="0" smtClean="0">
              <a:solidFill>
                <a:srgbClr val="FF0000"/>
              </a:solidFill>
            </a:rPr>
            <a:t>小時範圍</a:t>
          </a:r>
          <a:r>
            <a:rPr lang="zh-TW" altLang="en-US" sz="1600" b="1" kern="1200" dirty="0" smtClean="0"/>
            <a:t>。</a:t>
          </a:r>
          <a:endParaRPr lang="zh-TW" altLang="en-US" sz="1600" b="1" kern="1200" dirty="0"/>
        </a:p>
      </dsp:txBody>
      <dsp:txXfrm>
        <a:off x="3400948" y="211755"/>
        <a:ext cx="4781272" cy="1267929"/>
      </dsp:txXfrm>
    </dsp:sp>
    <dsp:sp modelId="{421F1E1E-AA03-4FFA-A5A4-D415D1068C10}">
      <dsp:nvSpPr>
        <dsp:cNvPr id="0" name=""/>
        <dsp:cNvSpPr/>
      </dsp:nvSpPr>
      <dsp:spPr>
        <a:xfrm>
          <a:off x="209208" y="62139"/>
          <a:ext cx="3191740" cy="169057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100" kern="1200" dirty="0" smtClean="0"/>
            <a:t>出勤時間</a:t>
          </a:r>
          <a:endParaRPr lang="zh-TW" altLang="en-US" sz="5100" kern="1200" dirty="0"/>
        </a:p>
      </dsp:txBody>
      <dsp:txXfrm>
        <a:off x="291735" y="144666"/>
        <a:ext cx="3026686" cy="1525518"/>
      </dsp:txXfrm>
    </dsp:sp>
    <dsp:sp modelId="{D72B8D14-F7DB-4F29-8AEB-B961F7D3974F}">
      <dsp:nvSpPr>
        <dsp:cNvPr id="0" name=""/>
        <dsp:cNvSpPr/>
      </dsp:nvSpPr>
      <dsp:spPr>
        <a:xfrm>
          <a:off x="3425660" y="1860063"/>
          <a:ext cx="5415236" cy="169057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b="1" kern="1200" dirty="0" smtClean="0"/>
            <a:t>在</a:t>
          </a:r>
          <a:r>
            <a:rPr lang="en-US" altLang="zh-TW" sz="1500" b="1" kern="1200" dirty="0" smtClean="0"/>
            <a:t>2</a:t>
          </a:r>
          <a:r>
            <a:rPr lang="zh-TW" altLang="en-US" sz="1500" b="1" kern="1200" dirty="0" smtClean="0"/>
            <a:t>小時以內者，按平日每小時工資額另再加給</a:t>
          </a:r>
          <a:r>
            <a:rPr lang="en-US" altLang="zh-TW" sz="1500" b="1" kern="1200" dirty="0" smtClean="0"/>
            <a:t>1</a:t>
          </a:r>
          <a:r>
            <a:rPr lang="zh-TW" altLang="en-US" sz="1500" b="1" kern="1200" dirty="0" smtClean="0"/>
            <a:t>又</a:t>
          </a:r>
          <a:r>
            <a:rPr lang="en-US" altLang="zh-TW" sz="1500" b="1" kern="1200" dirty="0" smtClean="0"/>
            <a:t>1/3</a:t>
          </a:r>
          <a:r>
            <a:rPr lang="zh-TW" altLang="en-US" sz="1500" b="1" kern="1200" dirty="0" smtClean="0"/>
            <a:t>以上</a:t>
          </a:r>
          <a:endParaRPr lang="zh-TW" altLang="en-U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b="1" kern="1200" dirty="0" smtClean="0"/>
            <a:t>工作</a:t>
          </a:r>
          <a:r>
            <a:rPr lang="en-US" altLang="zh-TW" sz="1500" b="1" kern="1200" dirty="0" smtClean="0"/>
            <a:t>2</a:t>
          </a:r>
          <a:r>
            <a:rPr lang="zh-TW" altLang="en-US" sz="1500" b="1" kern="1200" dirty="0" smtClean="0"/>
            <a:t>小時後再繼續工作者，按平日每小時工資額另再加給</a:t>
          </a:r>
          <a:r>
            <a:rPr lang="en-US" altLang="zh-TW" sz="1500" b="1" kern="1200" dirty="0" smtClean="0"/>
            <a:t>1</a:t>
          </a:r>
          <a:r>
            <a:rPr lang="zh-TW" altLang="en-US" sz="1500" b="1" kern="1200" dirty="0" smtClean="0"/>
            <a:t>又</a:t>
          </a:r>
          <a:r>
            <a:rPr lang="en-US" altLang="zh-TW" sz="1500" b="1" kern="1200" dirty="0" smtClean="0"/>
            <a:t>2/3</a:t>
          </a:r>
          <a:r>
            <a:rPr lang="zh-TW" altLang="en-US" sz="1500" b="1" kern="1200" dirty="0" smtClean="0"/>
            <a:t>以上</a:t>
          </a:r>
          <a:r>
            <a:rPr lang="en-US" altLang="zh-TW" sz="1500" b="1" kern="1200" dirty="0" smtClean="0"/>
            <a:t>(</a:t>
          </a:r>
          <a:r>
            <a:rPr lang="zh-TW" altLang="en-US" sz="1500" b="1" kern="1200" dirty="0" smtClean="0"/>
            <a:t>時薪</a:t>
          </a:r>
          <a:r>
            <a:rPr lang="en-US" altLang="zh-TW" sz="1500" b="1" kern="1200" dirty="0" smtClean="0"/>
            <a:t>X1</a:t>
          </a:r>
          <a:r>
            <a:rPr lang="zh-TW" altLang="en-US" sz="1500" b="1" kern="1200" dirty="0" smtClean="0"/>
            <a:t>又</a:t>
          </a:r>
          <a:r>
            <a:rPr lang="en-US" altLang="zh-TW" sz="1500" b="1" kern="1200" dirty="0" smtClean="0"/>
            <a:t>2/3X</a:t>
          </a:r>
          <a:r>
            <a:rPr lang="zh-TW" altLang="en-US" sz="1500" b="1" kern="1200" dirty="0" smtClean="0"/>
            <a:t>時數</a:t>
          </a:r>
          <a:r>
            <a:rPr lang="en-US" altLang="zh-TW" sz="1500" b="1" kern="1200" dirty="0" smtClean="0"/>
            <a:t>&lt;2</a:t>
          </a:r>
          <a:r>
            <a:rPr lang="zh-TW" altLang="en-US" sz="1500" b="1" kern="1200" dirty="0" smtClean="0"/>
            <a:t>或</a:t>
          </a:r>
          <a:r>
            <a:rPr lang="en-US" altLang="zh-TW" sz="1500" b="1" kern="1200" dirty="0" smtClean="0"/>
            <a:t>6</a:t>
          </a:r>
          <a:r>
            <a:rPr lang="zh-TW" altLang="en-US" sz="1500" b="1" kern="1200" dirty="0" smtClean="0"/>
            <a:t>小時</a:t>
          </a:r>
          <a:r>
            <a:rPr lang="en-US" altLang="zh-TW" sz="1500" b="1" kern="1200" dirty="0" smtClean="0"/>
            <a:t>&gt;)</a:t>
          </a:r>
          <a:endParaRPr lang="zh-TW" altLang="en-US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b="1" kern="1200" dirty="0" smtClean="0">
              <a:solidFill>
                <a:srgbClr val="FF0000"/>
              </a:solidFill>
            </a:rPr>
            <a:t>當日超過</a:t>
          </a:r>
          <a:r>
            <a:rPr lang="en-US" altLang="zh-TW" sz="1500" b="1" kern="1200" dirty="0" smtClean="0">
              <a:solidFill>
                <a:srgbClr val="FF0000"/>
              </a:solidFill>
            </a:rPr>
            <a:t>8</a:t>
          </a:r>
          <a:r>
            <a:rPr lang="zh-TW" altLang="en-US" sz="1500" b="1" kern="1200" dirty="0" smtClean="0">
              <a:solidFill>
                <a:srgbClr val="FF0000"/>
              </a:solidFill>
            </a:rPr>
            <a:t>小時部分：時薪</a:t>
          </a:r>
          <a:r>
            <a:rPr lang="en-US" altLang="zh-TW" sz="1500" b="1" kern="1200" dirty="0" smtClean="0">
              <a:solidFill>
                <a:srgbClr val="FF0000"/>
              </a:solidFill>
            </a:rPr>
            <a:t>X(1+1</a:t>
          </a:r>
          <a:r>
            <a:rPr lang="zh-TW" altLang="en-US" sz="1500" b="1" kern="1200" dirty="0" smtClean="0">
              <a:solidFill>
                <a:srgbClr val="FF0000"/>
              </a:solidFill>
            </a:rPr>
            <a:t>又</a:t>
          </a:r>
          <a:r>
            <a:rPr lang="en-US" altLang="zh-TW" sz="1500" b="1" kern="1200" dirty="0" smtClean="0">
              <a:solidFill>
                <a:srgbClr val="FF0000"/>
              </a:solidFill>
            </a:rPr>
            <a:t>2/3)X4</a:t>
          </a:r>
          <a:endParaRPr lang="zh-TW" altLang="en-US" sz="1500" b="1" kern="1200" dirty="0">
            <a:solidFill>
              <a:srgbClr val="FF0000"/>
            </a:solidFill>
          </a:endParaRPr>
        </a:p>
      </dsp:txBody>
      <dsp:txXfrm>
        <a:off x="3425660" y="2071385"/>
        <a:ext cx="4781272" cy="1267929"/>
      </dsp:txXfrm>
    </dsp:sp>
    <dsp:sp modelId="{ED0E75E1-FFCB-43C9-967E-167D98192FB9}">
      <dsp:nvSpPr>
        <dsp:cNvPr id="0" name=""/>
        <dsp:cNvSpPr/>
      </dsp:nvSpPr>
      <dsp:spPr>
        <a:xfrm>
          <a:off x="184497" y="1860063"/>
          <a:ext cx="3241163" cy="1690572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100" kern="1200" dirty="0" smtClean="0"/>
            <a:t>加班費</a:t>
          </a:r>
          <a:endParaRPr lang="zh-TW" altLang="en-US" sz="5100" kern="1200" dirty="0"/>
        </a:p>
      </dsp:txBody>
      <dsp:txXfrm>
        <a:off x="267024" y="1942590"/>
        <a:ext cx="3076109" cy="15255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22146E-7F2F-4B03-83C4-4A296863BE4A}">
      <dsp:nvSpPr>
        <dsp:cNvPr id="0" name=""/>
        <dsp:cNvSpPr/>
      </dsp:nvSpPr>
      <dsp:spPr>
        <a:xfrm>
          <a:off x="2591" y="310718"/>
          <a:ext cx="3157324" cy="126292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當日出勤第</a:t>
          </a:r>
          <a:r>
            <a:rPr lang="en-US" altLang="zh-TW" sz="2800" kern="1200" dirty="0" smtClean="0"/>
            <a:t>1-4</a:t>
          </a:r>
          <a:r>
            <a:rPr lang="zh-TW" altLang="en-US" sz="2800" kern="1200" dirty="0" smtClean="0"/>
            <a:t>小時</a:t>
          </a:r>
          <a:endParaRPr lang="zh-TW" altLang="en-US" sz="2800" kern="1200" dirty="0"/>
        </a:p>
      </dsp:txBody>
      <dsp:txXfrm>
        <a:off x="634056" y="310718"/>
        <a:ext cx="1894395" cy="1262929"/>
      </dsp:txXfrm>
    </dsp:sp>
    <dsp:sp modelId="{E30C4CDA-4C11-4E74-92CD-1DB592F2177F}">
      <dsp:nvSpPr>
        <dsp:cNvPr id="0" name=""/>
        <dsp:cNvSpPr/>
      </dsp:nvSpPr>
      <dsp:spPr>
        <a:xfrm>
          <a:off x="2844183" y="310718"/>
          <a:ext cx="3157324" cy="126292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當日出勤第</a:t>
          </a:r>
          <a:r>
            <a:rPr lang="en-US" altLang="zh-TW" sz="2800" kern="1200" dirty="0" smtClean="0"/>
            <a:t>5-8</a:t>
          </a:r>
          <a:r>
            <a:rPr lang="zh-TW" altLang="en-US" sz="2800" kern="1200" dirty="0" smtClean="0"/>
            <a:t>小時</a:t>
          </a:r>
          <a:endParaRPr lang="zh-TW" altLang="en-US" sz="2800" kern="1200" dirty="0"/>
        </a:p>
      </dsp:txBody>
      <dsp:txXfrm>
        <a:off x="3475648" y="310718"/>
        <a:ext cx="1894395" cy="1262929"/>
      </dsp:txXfrm>
    </dsp:sp>
    <dsp:sp modelId="{D70F8C92-9B41-4225-AB71-A6A38BEA460E}">
      <dsp:nvSpPr>
        <dsp:cNvPr id="0" name=""/>
        <dsp:cNvSpPr/>
      </dsp:nvSpPr>
      <dsp:spPr>
        <a:xfrm>
          <a:off x="5685775" y="310718"/>
          <a:ext cx="3157324" cy="126292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當日出勤第</a:t>
          </a:r>
          <a:r>
            <a:rPr lang="en-US" altLang="zh-TW" sz="2800" kern="1200" dirty="0" smtClean="0"/>
            <a:t>9-12</a:t>
          </a:r>
          <a:r>
            <a:rPr lang="zh-TW" altLang="en-US" sz="2800" kern="1200" dirty="0" smtClean="0"/>
            <a:t>小時</a:t>
          </a:r>
          <a:endParaRPr lang="zh-TW" altLang="en-US" sz="2800" kern="1200" dirty="0"/>
        </a:p>
      </dsp:txBody>
      <dsp:txXfrm>
        <a:off x="6317240" y="310718"/>
        <a:ext cx="1894395" cy="1262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091F-A445-4021-895E-F0CC08114A90}" type="datetimeFigureOut">
              <a:rPr lang="zh-TW" altLang="en-US" smtClean="0"/>
              <a:t>2017/7/12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339E-6A01-4AD0-BC07-27EDE9241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8700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091F-A445-4021-895E-F0CC08114A90}" type="datetimeFigureOut">
              <a:rPr lang="zh-TW" altLang="en-US" smtClean="0"/>
              <a:t>2017/7/12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339E-6A01-4AD0-BC07-27EDE9241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0898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091F-A445-4021-895E-F0CC08114A90}" type="datetimeFigureOut">
              <a:rPr lang="zh-TW" altLang="en-US" smtClean="0"/>
              <a:t>2017/7/12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339E-6A01-4AD0-BC07-27EDE9241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266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091F-A445-4021-895E-F0CC08114A90}" type="datetimeFigureOut">
              <a:rPr lang="zh-TW" altLang="en-US" smtClean="0"/>
              <a:t>2017/7/12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339E-6A01-4AD0-BC07-27EDE9241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0220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091F-A445-4021-895E-F0CC08114A90}" type="datetimeFigureOut">
              <a:rPr lang="zh-TW" altLang="en-US" smtClean="0"/>
              <a:t>2017/7/12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339E-6A01-4AD0-BC07-27EDE9241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073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091F-A445-4021-895E-F0CC08114A90}" type="datetimeFigureOut">
              <a:rPr lang="zh-TW" altLang="en-US" smtClean="0"/>
              <a:t>2017/7/12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339E-6A01-4AD0-BC07-27EDE9241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055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091F-A445-4021-895E-F0CC08114A90}" type="datetimeFigureOut">
              <a:rPr lang="zh-TW" altLang="en-US" smtClean="0"/>
              <a:t>2017/7/12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339E-6A01-4AD0-BC07-27EDE9241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2971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091F-A445-4021-895E-F0CC08114A90}" type="datetimeFigureOut">
              <a:rPr lang="zh-TW" altLang="en-US" smtClean="0"/>
              <a:t>2017/7/12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339E-6A01-4AD0-BC07-27EDE9241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8383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091F-A445-4021-895E-F0CC08114A90}" type="datetimeFigureOut">
              <a:rPr lang="zh-TW" altLang="en-US" smtClean="0"/>
              <a:t>2017/7/12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339E-6A01-4AD0-BC07-27EDE9241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983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091F-A445-4021-895E-F0CC08114A90}" type="datetimeFigureOut">
              <a:rPr lang="zh-TW" altLang="en-US" smtClean="0"/>
              <a:t>2017/7/12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339E-6A01-4AD0-BC07-27EDE9241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2501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091F-A445-4021-895E-F0CC08114A90}" type="datetimeFigureOut">
              <a:rPr lang="zh-TW" altLang="en-US" smtClean="0"/>
              <a:t>2017/7/12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339E-6A01-4AD0-BC07-27EDE9241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287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E091F-A445-4021-895E-F0CC08114A90}" type="datetimeFigureOut">
              <a:rPr lang="zh-TW" altLang="en-US" smtClean="0"/>
              <a:t>2017/7/12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4339E-6A01-4AD0-BC07-27EDE92419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013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4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/>
              <a:t>勞動基準法之變形工時</a:t>
            </a:r>
            <a:endParaRPr lang="zh-TW" altLang="en-US" sz="4800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US" sz="2800" dirty="0" smtClean="0"/>
              <a:t>勞動局勞資關係科</a:t>
            </a:r>
            <a:endParaRPr lang="en-US" altLang="zh-TW" sz="2800" dirty="0" smtClean="0"/>
          </a:p>
          <a:p>
            <a:pPr algn="r"/>
            <a:r>
              <a:rPr lang="zh-TW" altLang="en-US" sz="2800" dirty="0" smtClean="0"/>
              <a:t>朱子鈞股長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377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延長工時計算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休息日工作之時間，計入第</a:t>
            </a:r>
            <a:r>
              <a:rPr lang="en-US" altLang="zh-TW" dirty="0" smtClean="0"/>
              <a:t>32</a:t>
            </a:r>
            <a:r>
              <a:rPr lang="zh-TW" altLang="en-US" dirty="0" smtClean="0"/>
              <a:t>條第</a:t>
            </a:r>
            <a:r>
              <a:rPr lang="en-US" altLang="zh-TW" dirty="0" smtClean="0"/>
              <a:t>2</a:t>
            </a:r>
            <a:r>
              <a:rPr lang="zh-TW" altLang="en-US" dirty="0" smtClean="0"/>
              <a:t>項所定延長工作時間總數（一個月</a:t>
            </a:r>
            <a:r>
              <a:rPr lang="en-US" altLang="zh-TW" dirty="0" smtClean="0"/>
              <a:t>46H</a:t>
            </a:r>
            <a:r>
              <a:rPr lang="zh-TW" altLang="en-US" dirty="0" smtClean="0"/>
              <a:t>）。</a:t>
            </a:r>
            <a:endParaRPr lang="en-US" altLang="zh-TW" dirty="0"/>
          </a:p>
          <a:p>
            <a:r>
              <a:rPr lang="zh-TW" altLang="en-US" dirty="0" smtClean="0"/>
              <a:t>但因天災、事變或突發事件，於休息日工作者，其工作時數不受第</a:t>
            </a:r>
            <a:r>
              <a:rPr lang="en-US" altLang="zh-TW" dirty="0" smtClean="0"/>
              <a:t>32</a:t>
            </a:r>
            <a:r>
              <a:rPr lang="zh-TW" altLang="en-US" dirty="0" smtClean="0"/>
              <a:t>條第</a:t>
            </a:r>
            <a:r>
              <a:rPr lang="en-US" altLang="zh-TW" dirty="0" smtClean="0"/>
              <a:t>2</a:t>
            </a:r>
            <a:r>
              <a:rPr lang="zh-TW" altLang="en-US" dirty="0" smtClean="0"/>
              <a:t>項規定之限制。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4269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96944" cy="654274"/>
          </a:xfrm>
        </p:spPr>
        <p:txBody>
          <a:bodyPr>
            <a:normAutofit fontScale="90000"/>
          </a:bodyPr>
          <a:lstStyle/>
          <a:p>
            <a:pPr lvl="0"/>
            <a:r>
              <a:rPr lang="zh-TW" altLang="en-US" dirty="0" smtClean="0"/>
              <a:t>休息</a:t>
            </a:r>
            <a:r>
              <a:rPr lang="zh-TW" altLang="en-US" dirty="0"/>
              <a:t>日出勤工時及加班費計算方式</a:t>
            </a:r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3731710358"/>
              </p:ext>
            </p:extLst>
          </p:nvPr>
        </p:nvGraphicFramePr>
        <p:xfrm>
          <a:off x="11102" y="1102066"/>
          <a:ext cx="9025394" cy="3551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2" name="群組 11"/>
          <p:cNvGrpSpPr/>
          <p:nvPr/>
        </p:nvGrpSpPr>
        <p:grpSpPr>
          <a:xfrm>
            <a:off x="107504" y="4653136"/>
            <a:ext cx="8928992" cy="2016224"/>
            <a:chOff x="1807008" y="4332303"/>
            <a:chExt cx="9374486" cy="2416849"/>
          </a:xfrm>
        </p:grpSpPr>
        <p:grpSp>
          <p:nvGrpSpPr>
            <p:cNvPr id="8" name="群組 7"/>
            <p:cNvGrpSpPr/>
            <p:nvPr/>
          </p:nvGrpSpPr>
          <p:grpSpPr>
            <a:xfrm>
              <a:off x="1807008" y="4332303"/>
              <a:ext cx="9374486" cy="2258791"/>
              <a:chOff x="1807008" y="4509857"/>
              <a:chExt cx="9374486" cy="2258791"/>
            </a:xfrm>
          </p:grpSpPr>
          <p:graphicFrame>
            <p:nvGraphicFramePr>
              <p:cNvPr id="5" name="資料庫圖表 4"/>
              <p:cNvGraphicFramePr/>
              <p:nvPr>
                <p:extLst>
                  <p:ext uri="{D42A27DB-BD31-4B8C-83A1-F6EECF244321}">
                    <p14:modId xmlns:p14="http://schemas.microsoft.com/office/powerpoint/2010/main" val="3536295266"/>
                  </p:ext>
                </p:extLst>
              </p:nvPr>
            </p:nvGraphicFramePr>
            <p:xfrm>
              <a:off x="1894465" y="4509857"/>
              <a:ext cx="9287029" cy="2258791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  <p:sp>
            <p:nvSpPr>
              <p:cNvPr id="7" name="文字方塊 6"/>
              <p:cNvSpPr txBox="1"/>
              <p:nvPr/>
            </p:nvSpPr>
            <p:spPr>
              <a:xfrm>
                <a:off x="1807008" y="4509857"/>
                <a:ext cx="9080913" cy="445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 smtClean="0"/>
                  <a:t>例：如勞工</a:t>
                </a:r>
                <a:r>
                  <a:rPr lang="en-US" altLang="zh-TW" dirty="0" smtClean="0"/>
                  <a:t>(</a:t>
                </a:r>
                <a:r>
                  <a:rPr lang="zh-TW" altLang="en-US" dirty="0" smtClean="0"/>
                  <a:t>月薪</a:t>
                </a:r>
                <a:r>
                  <a:rPr lang="en-US" altLang="zh-TW" dirty="0" smtClean="0"/>
                  <a:t>36000</a:t>
                </a:r>
                <a:r>
                  <a:rPr lang="zh-TW" altLang="en-US" dirty="0" smtClean="0"/>
                  <a:t>元，時薪</a:t>
                </a:r>
                <a:r>
                  <a:rPr lang="en-US" altLang="zh-TW" dirty="0" smtClean="0"/>
                  <a:t>150</a:t>
                </a:r>
                <a:r>
                  <a:rPr lang="zh-TW" altLang="en-US" dirty="0" smtClean="0"/>
                  <a:t>元</a:t>
                </a:r>
                <a:r>
                  <a:rPr lang="en-US" altLang="zh-TW" dirty="0" smtClean="0"/>
                  <a:t>)</a:t>
                </a:r>
                <a:r>
                  <a:rPr lang="zh-TW" altLang="en-US" dirty="0" smtClean="0"/>
                  <a:t>，於休息日工作</a:t>
                </a:r>
                <a:r>
                  <a:rPr lang="en-US" altLang="zh-TW" dirty="0" smtClean="0"/>
                  <a:t>9</a:t>
                </a:r>
                <a:r>
                  <a:rPr lang="zh-TW" altLang="en-US" dirty="0" smtClean="0"/>
                  <a:t>小時，加班費如何計算？</a:t>
                </a:r>
                <a:endParaRPr lang="en-US" altLang="zh-TW" dirty="0" smtClean="0"/>
              </a:p>
            </p:txBody>
          </p:sp>
        </p:grpSp>
        <p:sp>
          <p:nvSpPr>
            <p:cNvPr id="9" name="文字方塊 8"/>
            <p:cNvSpPr txBox="1"/>
            <p:nvPr/>
          </p:nvSpPr>
          <p:spPr>
            <a:xfrm>
              <a:off x="1894464" y="6102821"/>
              <a:ext cx="314541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150X4/3X2+150X5/3X2</a:t>
              </a:r>
            </a:p>
            <a:p>
              <a:endParaRPr lang="zh-TW" altLang="en-US" dirty="0"/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5732297" y="6102821"/>
              <a:ext cx="18998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150X5/3X4</a:t>
              </a:r>
              <a:endParaRPr lang="zh-TW" altLang="en-US" dirty="0"/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8383201" y="6122673"/>
              <a:ext cx="25047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150X(1+5/3)X4</a:t>
              </a:r>
              <a:endParaRPr lang="zh-TW" altLang="en-US" dirty="0"/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8293116" y="2643138"/>
            <a:ext cx="912467" cy="1724834"/>
            <a:chOff x="10889636" y="3800482"/>
            <a:chExt cx="1216622" cy="1724834"/>
          </a:xfrm>
        </p:grpSpPr>
        <p:pic>
          <p:nvPicPr>
            <p:cNvPr id="15" name="圖片 14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89636" y="4542689"/>
              <a:ext cx="1160297" cy="982627"/>
            </a:xfrm>
            <a:prstGeom prst="rect">
              <a:avLst/>
            </a:prstGeom>
          </p:spPr>
        </p:pic>
        <p:sp>
          <p:nvSpPr>
            <p:cNvPr id="13" name="文字方塊 12"/>
            <p:cNvSpPr txBox="1"/>
            <p:nvPr/>
          </p:nvSpPr>
          <p:spPr>
            <a:xfrm rot="367991">
              <a:off x="10920771" y="3800482"/>
              <a:ext cx="118548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>
                  <a:solidFill>
                    <a:srgbClr val="0070C0"/>
                  </a:solidFill>
                </a:rPr>
                <a:t>加班越久</a:t>
              </a:r>
              <a:endParaRPr lang="en-US" altLang="zh-TW" dirty="0" smtClean="0">
                <a:solidFill>
                  <a:srgbClr val="0070C0"/>
                </a:solidFill>
              </a:endParaRPr>
            </a:p>
            <a:p>
              <a:r>
                <a:rPr lang="zh-TW" altLang="en-US" dirty="0">
                  <a:solidFill>
                    <a:srgbClr val="0070C0"/>
                  </a:solidFill>
                </a:rPr>
                <a:t>成本</a:t>
              </a:r>
              <a:r>
                <a:rPr lang="zh-TW" altLang="en-US" dirty="0" smtClean="0">
                  <a:solidFill>
                    <a:srgbClr val="0070C0"/>
                  </a:solidFill>
                </a:rPr>
                <a:t>越高</a:t>
              </a:r>
              <a:endParaRPr lang="zh-TW" alt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710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0882" y="577458"/>
            <a:ext cx="6683765" cy="607531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第</a:t>
            </a:r>
            <a:r>
              <a:rPr lang="en-US" altLang="zh-TW" dirty="0" smtClean="0"/>
              <a:t>38</a:t>
            </a:r>
            <a:r>
              <a:rPr lang="zh-TW" altLang="en-US" dirty="0" smtClean="0"/>
              <a:t>條</a:t>
            </a:r>
            <a:r>
              <a:rPr lang="en-US" altLang="zh-TW" dirty="0" smtClean="0"/>
              <a:t>-(</a:t>
            </a:r>
            <a:r>
              <a:rPr lang="zh-TW" altLang="en-US" dirty="0" smtClean="0"/>
              <a:t>特別休假日數增加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43500" y="1415728"/>
            <a:ext cx="3694922" cy="5227668"/>
          </a:xfrm>
        </p:spPr>
        <p:txBody>
          <a:bodyPr>
            <a:normAutofit/>
          </a:bodyPr>
          <a:lstStyle/>
          <a:p>
            <a:r>
              <a:rPr lang="zh-TW" altLang="en-US" sz="1600" b="1" dirty="0" smtClean="0">
                <a:solidFill>
                  <a:srgbClr val="002060"/>
                </a:solidFill>
              </a:rPr>
              <a:t>新進員工做滿</a:t>
            </a:r>
            <a:r>
              <a:rPr lang="en-US" altLang="zh-TW" sz="1600" b="1" dirty="0" smtClean="0">
                <a:solidFill>
                  <a:srgbClr val="002060"/>
                </a:solidFill>
              </a:rPr>
              <a:t>6</a:t>
            </a:r>
            <a:r>
              <a:rPr lang="zh-TW" altLang="en-US" sz="1600" b="1" dirty="0" smtClean="0">
                <a:solidFill>
                  <a:srgbClr val="002060"/>
                </a:solidFill>
              </a:rPr>
              <a:t>個月即享有</a:t>
            </a:r>
            <a:r>
              <a:rPr lang="en-US" altLang="zh-TW" sz="1600" b="1" dirty="0" smtClean="0">
                <a:solidFill>
                  <a:srgbClr val="002060"/>
                </a:solidFill>
              </a:rPr>
              <a:t>3</a:t>
            </a:r>
            <a:r>
              <a:rPr lang="zh-TW" altLang="en-US" sz="1600" b="1" dirty="0" smtClean="0">
                <a:solidFill>
                  <a:srgbClr val="002060"/>
                </a:solidFill>
              </a:rPr>
              <a:t>日特別休假</a:t>
            </a:r>
            <a:endParaRPr lang="en-US" altLang="zh-TW" sz="1600" b="1" dirty="0" smtClean="0">
              <a:solidFill>
                <a:srgbClr val="002060"/>
              </a:solidFill>
            </a:endParaRPr>
          </a:p>
          <a:p>
            <a:r>
              <a:rPr lang="zh-TW" altLang="en-US" sz="1600" b="1" dirty="0" smtClean="0">
                <a:solidFill>
                  <a:srgbClr val="002060"/>
                </a:solidFill>
              </a:rPr>
              <a:t>工作年資滿</a:t>
            </a:r>
            <a:r>
              <a:rPr lang="en-US" altLang="zh-TW" sz="1600" b="1" dirty="0" smtClean="0">
                <a:solidFill>
                  <a:srgbClr val="002060"/>
                </a:solidFill>
              </a:rPr>
              <a:t>2</a:t>
            </a:r>
            <a:r>
              <a:rPr lang="zh-TW" altLang="en-US" sz="1600" b="1" dirty="0" smtClean="0">
                <a:solidFill>
                  <a:srgbClr val="002060"/>
                </a:solidFill>
              </a:rPr>
              <a:t>年以上者，勞工享有之特別休假天數皆增加</a:t>
            </a:r>
            <a:endParaRPr lang="en-US" altLang="zh-TW" sz="1600" b="1" dirty="0" smtClean="0">
              <a:solidFill>
                <a:srgbClr val="002060"/>
              </a:solidFill>
            </a:endParaRPr>
          </a:p>
          <a:p>
            <a:r>
              <a:rPr lang="zh-TW" altLang="en-US" sz="1600" b="1" dirty="0">
                <a:solidFill>
                  <a:srgbClr val="002060"/>
                </a:solidFill>
              </a:rPr>
              <a:t>勞工休假申請主動權：</a:t>
            </a:r>
            <a:r>
              <a:rPr lang="zh-TW" altLang="en-US" sz="1600" dirty="0" smtClean="0"/>
              <a:t>特別</a:t>
            </a:r>
            <a:r>
              <a:rPr lang="zh-TW" altLang="en-US" sz="1600" dirty="0"/>
              <a:t>休假期日，由勞工排定之。但雇主基於企業經營上之急迫需求或勞工因個人因素，得與他方協商調整</a:t>
            </a:r>
            <a:r>
              <a:rPr lang="zh-TW" altLang="en-US" sz="1600" dirty="0" smtClean="0"/>
              <a:t>。</a:t>
            </a:r>
            <a:endParaRPr lang="en-US" altLang="zh-TW" sz="1600" dirty="0" smtClean="0"/>
          </a:p>
          <a:p>
            <a:r>
              <a:rPr lang="zh-TW" altLang="en-US" sz="1600" b="1" dirty="0">
                <a:solidFill>
                  <a:srgbClr val="002060"/>
                </a:solidFill>
              </a:rPr>
              <a:t>告知義務：</a:t>
            </a:r>
            <a:r>
              <a:rPr lang="zh-TW" altLang="en-US" sz="1600" dirty="0" smtClean="0"/>
              <a:t>勞工符合申請特別</a:t>
            </a:r>
            <a:r>
              <a:rPr lang="zh-TW" altLang="en-US" sz="1600" dirty="0"/>
              <a:t>休假條件時</a:t>
            </a:r>
            <a:r>
              <a:rPr lang="zh-TW" altLang="en-US" sz="1600" dirty="0" smtClean="0"/>
              <a:t>，雇主有告知義務</a:t>
            </a:r>
            <a:endParaRPr lang="en-US" altLang="zh-TW" sz="1600" dirty="0" smtClean="0"/>
          </a:p>
          <a:p>
            <a:r>
              <a:rPr lang="zh-TW" altLang="en-US" sz="1600" b="1" dirty="0">
                <a:solidFill>
                  <a:srgbClr val="002060"/>
                </a:solidFill>
              </a:rPr>
              <a:t>未休天數補償強制規定：</a:t>
            </a:r>
            <a:r>
              <a:rPr lang="zh-TW" altLang="en-US" sz="1600" dirty="0" smtClean="0"/>
              <a:t>勞工</a:t>
            </a:r>
            <a:r>
              <a:rPr lang="zh-TW" altLang="en-US" sz="1600" dirty="0"/>
              <a:t>之特別休假，因年度終結或契約終止而未休之日數，雇主應發給</a:t>
            </a:r>
            <a:r>
              <a:rPr lang="zh-TW" altLang="en-US" sz="1600" dirty="0" smtClean="0"/>
              <a:t>工資。</a:t>
            </a:r>
            <a:endParaRPr lang="en-US" altLang="zh-TW" sz="1600" dirty="0" smtClean="0"/>
          </a:p>
          <a:p>
            <a:r>
              <a:rPr lang="zh-TW" altLang="en-US" sz="1600" b="1" dirty="0">
                <a:solidFill>
                  <a:srgbClr val="002060"/>
                </a:solidFill>
              </a:rPr>
              <a:t>特休紀錄義務：</a:t>
            </a:r>
            <a:r>
              <a:rPr lang="zh-TW" altLang="en-US" sz="1600" dirty="0"/>
              <a:t>雇主應</a:t>
            </a:r>
            <a:r>
              <a:rPr lang="zh-TW" altLang="en-US" sz="1600" dirty="0" smtClean="0"/>
              <a:t>將特別</a:t>
            </a:r>
            <a:r>
              <a:rPr lang="zh-TW" altLang="en-US" sz="1600" dirty="0"/>
              <a:t>休假之期日及未休之日數所發給之工資數額，記載</a:t>
            </a:r>
            <a:r>
              <a:rPr lang="zh-TW" altLang="en-US" sz="1600" dirty="0" smtClean="0"/>
              <a:t>於勞工</a:t>
            </a:r>
            <a:r>
              <a:rPr lang="zh-TW" altLang="en-US" sz="1600" dirty="0"/>
              <a:t>工資清冊</a:t>
            </a:r>
            <a:r>
              <a:rPr lang="zh-TW" altLang="en-US" sz="1600" dirty="0" smtClean="0"/>
              <a:t>，每年</a:t>
            </a:r>
            <a:r>
              <a:rPr lang="zh-TW" altLang="en-US" sz="1600" dirty="0"/>
              <a:t>定期將其內容以書面通知勞工</a:t>
            </a:r>
            <a:r>
              <a:rPr lang="zh-TW" altLang="en-US" sz="1600" dirty="0" smtClean="0"/>
              <a:t>。</a:t>
            </a:r>
            <a:endParaRPr lang="en-US" altLang="zh-TW" sz="1600" dirty="0" smtClean="0"/>
          </a:p>
          <a:p>
            <a:r>
              <a:rPr lang="zh-TW" altLang="en-US" sz="1600" b="1" dirty="0">
                <a:solidFill>
                  <a:srgbClr val="002060"/>
                </a:solidFill>
              </a:rPr>
              <a:t>雇主應負舉證責任：</a:t>
            </a:r>
            <a:r>
              <a:rPr lang="zh-TW" altLang="en-US" sz="1600" dirty="0" smtClean="0"/>
              <a:t>雇主</a:t>
            </a:r>
            <a:r>
              <a:rPr lang="zh-TW" altLang="en-US" sz="1600" dirty="0"/>
              <a:t>如</a:t>
            </a:r>
            <a:r>
              <a:rPr lang="zh-TW" altLang="en-US" sz="1600" dirty="0" smtClean="0"/>
              <a:t>認勞工特休權利</a:t>
            </a:r>
            <a:r>
              <a:rPr lang="zh-TW" altLang="en-US" sz="1600" dirty="0"/>
              <a:t>不</a:t>
            </a:r>
            <a:r>
              <a:rPr lang="zh-TW" altLang="en-US" sz="1600" dirty="0" smtClean="0"/>
              <a:t>存在，負舉證義務。</a:t>
            </a:r>
            <a:endParaRPr lang="en-US" altLang="zh-TW" sz="1600" dirty="0" smtClean="0"/>
          </a:p>
          <a:p>
            <a:endParaRPr lang="zh-TW" altLang="en-US" sz="1600" dirty="0"/>
          </a:p>
        </p:txBody>
      </p:sp>
      <p:pic>
        <p:nvPicPr>
          <p:cNvPr id="4" name="圖片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03762"/>
            <a:ext cx="4993160" cy="533963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4562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3212976"/>
            <a:ext cx="8229600" cy="8206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TW" sz="6600" b="1" dirty="0" smtClean="0">
                <a:solidFill>
                  <a:srgbClr val="FF0000"/>
                </a:solidFill>
              </a:rPr>
              <a:t>1999</a:t>
            </a:r>
            <a:r>
              <a:rPr lang="zh-TW" altLang="en-US" sz="6600" b="1" dirty="0" smtClean="0">
                <a:solidFill>
                  <a:srgbClr val="FF0000"/>
                </a:solidFill>
              </a:rPr>
              <a:t>分機</a:t>
            </a:r>
            <a:r>
              <a:rPr lang="en-US" altLang="zh-TW" sz="6600" b="1" dirty="0" smtClean="0">
                <a:solidFill>
                  <a:srgbClr val="FF0000"/>
                </a:solidFill>
              </a:rPr>
              <a:t>3327</a:t>
            </a:r>
            <a:r>
              <a:rPr lang="zh-TW" altLang="en-US" sz="6600" b="1" dirty="0" smtClean="0">
                <a:solidFill>
                  <a:srgbClr val="FF0000"/>
                </a:solidFill>
              </a:rPr>
              <a:t>、</a:t>
            </a:r>
            <a:r>
              <a:rPr lang="en-US" altLang="zh-TW" sz="6600" b="1" dirty="0" smtClean="0">
                <a:solidFill>
                  <a:srgbClr val="FF0000"/>
                </a:solidFill>
              </a:rPr>
              <a:t>3349</a:t>
            </a:r>
            <a:endParaRPr lang="zh-TW" altLang="en-US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73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謝謝鈴聽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歡迎指教</a:t>
            </a: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029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266461" y="100328"/>
            <a:ext cx="7274049" cy="654274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一例一休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702103"/>
              </p:ext>
            </p:extLst>
          </p:nvPr>
        </p:nvGraphicFramePr>
        <p:xfrm>
          <a:off x="1225118" y="754602"/>
          <a:ext cx="7449949" cy="2760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3249078981"/>
              </p:ext>
            </p:extLst>
          </p:nvPr>
        </p:nvGraphicFramePr>
        <p:xfrm>
          <a:off x="1043608" y="3212976"/>
          <a:ext cx="7408607" cy="3384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742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勞動基準法變形工時規定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TW" dirty="0" smtClean="0"/>
              <a:t>30</a:t>
            </a:r>
            <a:r>
              <a:rPr lang="en-US" altLang="zh-TW" dirty="0" smtClean="0">
                <a:latin typeface="標楷體"/>
                <a:ea typeface="標楷體"/>
              </a:rPr>
              <a:t>Ⅰ:</a:t>
            </a:r>
            <a:r>
              <a:rPr lang="zh-TW" altLang="en-US" dirty="0" smtClean="0"/>
              <a:t>勞工正常工作時間，每日不得超過八小時，每週不得超過四十小時。</a:t>
            </a:r>
            <a:endParaRPr lang="en-US" altLang="zh-TW" dirty="0" smtClean="0"/>
          </a:p>
          <a:p>
            <a:r>
              <a:rPr lang="en-US" altLang="zh-TW" dirty="0" smtClean="0"/>
              <a:t>30</a:t>
            </a:r>
            <a:r>
              <a:rPr lang="en-US" altLang="zh-TW" dirty="0" smtClean="0">
                <a:latin typeface="標楷體"/>
                <a:ea typeface="標楷體"/>
              </a:rPr>
              <a:t>Ⅱ:</a:t>
            </a:r>
            <a:r>
              <a:rPr lang="zh-TW" altLang="en-US" dirty="0" smtClean="0"/>
              <a:t>前項正常工作時間，雇主經工會同意，如事業單位無工會者，經勞資會議 同意後，得將其二週內二日之正常工作時數，分配於其他工作日。其分配 於其他工作日之時數，每日不得超過二小時。但每週工作總時數不得超過 四十八小時。</a:t>
            </a:r>
            <a:endParaRPr lang="en-US" altLang="zh-TW" dirty="0" smtClean="0">
              <a:latin typeface="標楷體"/>
              <a:ea typeface="標楷體"/>
            </a:endParaRPr>
          </a:p>
          <a:p>
            <a:r>
              <a:rPr lang="en-US" altLang="zh-TW" dirty="0" smtClean="0">
                <a:latin typeface="標楷體"/>
                <a:ea typeface="標楷體"/>
              </a:rPr>
              <a:t>30Ⅲ:</a:t>
            </a:r>
            <a:r>
              <a:rPr lang="zh-TW" altLang="en-US" dirty="0" smtClean="0"/>
              <a:t>第一項正常工作時間，雇主經工會同意，如事業單位無工會者，經勞資會 議同意後，得將八週內之正常工作時數加以分配。但每日正常工作時間不 得超過八小時，每週工作總時數不得超過四十八小時。</a:t>
            </a:r>
            <a:endParaRPr lang="en-US" altLang="zh-TW" dirty="0" smtClean="0">
              <a:latin typeface="標楷體"/>
              <a:ea typeface="標楷體"/>
            </a:endParaRPr>
          </a:p>
          <a:p>
            <a:r>
              <a:rPr lang="en-US" altLang="zh-TW" dirty="0" smtClean="0">
                <a:latin typeface="標楷體"/>
                <a:ea typeface="標楷體"/>
              </a:rPr>
              <a:t>30-1:</a:t>
            </a:r>
            <a:r>
              <a:rPr lang="zh-TW" altLang="en-US" dirty="0" smtClean="0"/>
              <a:t>四週內正常工作時數分配於其他工作日之時數，每日不得超過二小時 ，不受前條第二項至第四項規定之限制。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7141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變形工時簡單看</a:t>
            </a:r>
            <a:endParaRPr lang="zh-TW" altLang="en-US" sz="3200" b="1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087368"/>
              </p:ext>
            </p:extLst>
          </p:nvPr>
        </p:nvGraphicFramePr>
        <p:xfrm>
          <a:off x="467544" y="980728"/>
          <a:ext cx="8229600" cy="5433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zh-TW" altLang="en-US" sz="1600" b="1" dirty="0">
                        <a:latin typeface="+mn-ea"/>
                        <a:ea typeface="+mn-ea"/>
                      </a:endParaRP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r>
                        <a:rPr lang="en-US" altLang="zh-TW" sz="1600" b="1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600" b="1" dirty="0" smtClean="0">
                          <a:latin typeface="+mn-ea"/>
                          <a:ea typeface="+mn-ea"/>
                        </a:rPr>
                        <a:t>週</a:t>
                      </a:r>
                      <a:endParaRPr lang="zh-TW" altLang="en-US" sz="1600" b="1" dirty="0">
                        <a:latin typeface="+mn-ea"/>
                        <a:ea typeface="+mn-ea"/>
                      </a:endParaRP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r>
                        <a:rPr lang="en-US" altLang="zh-TW" sz="1600" b="1" dirty="0" smtClean="0">
                          <a:latin typeface="+mn-ea"/>
                          <a:ea typeface="+mn-ea"/>
                        </a:rPr>
                        <a:t>8</a:t>
                      </a:r>
                      <a:r>
                        <a:rPr lang="zh-TW" altLang="en-US" sz="1600" b="1" dirty="0" smtClean="0">
                          <a:latin typeface="+mn-ea"/>
                          <a:ea typeface="+mn-ea"/>
                        </a:rPr>
                        <a:t>週</a:t>
                      </a:r>
                      <a:endParaRPr lang="zh-TW" altLang="en-US" sz="1600" b="1" dirty="0">
                        <a:latin typeface="+mn-ea"/>
                        <a:ea typeface="+mn-ea"/>
                      </a:endParaRP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r>
                        <a:rPr lang="en-US" altLang="zh-TW" sz="1600" b="1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zh-TW" altLang="en-US" sz="1600" b="1" dirty="0" smtClean="0">
                          <a:latin typeface="+mn-ea"/>
                          <a:ea typeface="+mn-ea"/>
                        </a:rPr>
                        <a:t>週</a:t>
                      </a:r>
                      <a:endParaRPr lang="zh-TW" altLang="en-US" sz="1600" b="1" dirty="0">
                        <a:latin typeface="+mn-ea"/>
                        <a:ea typeface="+mn-ea"/>
                      </a:endParaRPr>
                    </a:p>
                  </a:txBody>
                  <a:tcPr marL="134940" marR="134940" marT="67471" marB="674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latin typeface="+mn-ea"/>
                          <a:ea typeface="+mn-ea"/>
                        </a:rPr>
                        <a:t>依據</a:t>
                      </a:r>
                      <a:endParaRPr lang="zh-TW" altLang="en-US" sz="1800" b="1" dirty="0">
                        <a:latin typeface="+mn-ea"/>
                        <a:ea typeface="+mn-ea"/>
                      </a:endParaRP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latin typeface="+mn-ea"/>
                          <a:ea typeface="+mn-ea"/>
                        </a:rPr>
                        <a:t>勞基法</a:t>
                      </a:r>
                      <a:r>
                        <a:rPr lang="en-US" altLang="zh-TW" sz="1800" b="1" dirty="0" smtClean="0">
                          <a:latin typeface="+mn-ea"/>
                          <a:ea typeface="+mn-ea"/>
                        </a:rPr>
                        <a:t>30Ⅱ</a:t>
                      </a:r>
                      <a:endParaRPr lang="zh-TW" altLang="en-US" sz="1800" b="1" dirty="0">
                        <a:latin typeface="+mn-ea"/>
                        <a:ea typeface="+mn-ea"/>
                      </a:endParaRP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latin typeface="+mn-ea"/>
                          <a:ea typeface="+mn-ea"/>
                        </a:rPr>
                        <a:t>勞基法</a:t>
                      </a:r>
                      <a:r>
                        <a:rPr lang="en-US" altLang="zh-TW" sz="1800" b="1" dirty="0" smtClean="0">
                          <a:latin typeface="+mn-ea"/>
                          <a:ea typeface="+mn-ea"/>
                        </a:rPr>
                        <a:t>30Ⅲ</a:t>
                      </a:r>
                      <a:endParaRPr lang="zh-TW" altLang="en-US" sz="1800" b="1" dirty="0">
                        <a:latin typeface="+mn-ea"/>
                        <a:ea typeface="+mn-ea"/>
                      </a:endParaRP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latin typeface="+mn-ea"/>
                          <a:ea typeface="+mn-ea"/>
                        </a:rPr>
                        <a:t>勞基法</a:t>
                      </a:r>
                      <a:r>
                        <a:rPr lang="en-US" altLang="zh-TW" sz="1800" b="1" dirty="0" smtClean="0">
                          <a:latin typeface="+mn-ea"/>
                          <a:ea typeface="+mn-ea"/>
                        </a:rPr>
                        <a:t>30-1</a:t>
                      </a:r>
                      <a:endParaRPr lang="zh-TW" altLang="en-US" sz="1800" b="1" dirty="0">
                        <a:latin typeface="+mn-ea"/>
                        <a:ea typeface="+mn-ea"/>
                      </a:endParaRPr>
                    </a:p>
                  </a:txBody>
                  <a:tcPr marL="134940" marR="134940" marT="67471" marB="674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法定程序</a:t>
                      </a:r>
                      <a:endParaRPr lang="zh-TW" altLang="en-US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134940" marR="134940" marT="67471" marB="67471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工會</a:t>
                      </a:r>
                      <a:r>
                        <a:rPr lang="en-US" altLang="zh-TW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first</a:t>
                      </a:r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TW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;</a:t>
                      </a:r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勞資會議次之</a:t>
                      </a:r>
                      <a:endParaRPr lang="zh-TW" altLang="en-US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134940" marR="134940" marT="67471" marB="67471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latin typeface="+mn-ea"/>
                          <a:ea typeface="+mn-ea"/>
                        </a:rPr>
                        <a:t>工時調整</a:t>
                      </a:r>
                      <a:endParaRPr lang="zh-TW" altLang="en-US" sz="1800" b="1" dirty="0">
                        <a:latin typeface="+mn-ea"/>
                        <a:ea typeface="+mn-ea"/>
                      </a:endParaRP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將</a:t>
                      </a:r>
                      <a:r>
                        <a:rPr lang="en-US" altLang="zh-TW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週內</a:t>
                      </a:r>
                      <a:r>
                        <a:rPr lang="en-US" altLang="zh-TW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日正常工作時數分配於其他工作日</a:t>
                      </a: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將</a:t>
                      </a:r>
                      <a:r>
                        <a:rPr lang="en-US" altLang="zh-TW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8</a:t>
                      </a: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週內之正常工作時數加以分配	</a:t>
                      </a: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將</a:t>
                      </a:r>
                      <a:r>
                        <a:rPr lang="en-US" altLang="zh-TW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4</a:t>
                      </a: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週內之正常工作時數加以分配	</a:t>
                      </a:r>
                    </a:p>
                  </a:txBody>
                  <a:tcPr marL="134940" marR="134940" marT="67471" marB="67471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可分配工時</a:t>
                      </a: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>
                          <a:latin typeface="+mn-ea"/>
                          <a:ea typeface="+mn-ea"/>
                        </a:rPr>
                        <a:t>16hr</a:t>
                      </a:r>
                      <a:endParaRPr lang="zh-TW" altLang="en-US" sz="1800" b="1" dirty="0">
                        <a:latin typeface="+mn-ea"/>
                        <a:ea typeface="+mn-ea"/>
                      </a:endParaRP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latin typeface="+mn-ea"/>
                          <a:ea typeface="+mn-ea"/>
                        </a:rPr>
                        <a:t>320hr</a:t>
                      </a:r>
                      <a:endParaRPr lang="zh-TW" altLang="en-US" sz="1800" b="1" dirty="0" smtClean="0">
                        <a:latin typeface="+mn-ea"/>
                        <a:ea typeface="+mn-ea"/>
                      </a:endParaRP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latin typeface="+mn-ea"/>
                          <a:ea typeface="+mn-ea"/>
                        </a:rPr>
                        <a:t>160hr</a:t>
                      </a:r>
                      <a:endParaRPr lang="zh-TW" altLang="en-US" sz="1800" b="1" dirty="0" smtClean="0">
                        <a:latin typeface="+mn-ea"/>
                        <a:ea typeface="+mn-ea"/>
                      </a:endParaRPr>
                    </a:p>
                  </a:txBody>
                  <a:tcPr marL="134940" marR="134940" marT="67471" marB="67471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每日正常工時上限</a:t>
                      </a: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latin typeface="+mn-ea"/>
                          <a:ea typeface="+mn-ea"/>
                        </a:rPr>
                        <a:t>10hr</a:t>
                      </a:r>
                      <a:endParaRPr lang="zh-TW" altLang="en-US" sz="1800" b="1" dirty="0" smtClean="0">
                        <a:latin typeface="+mn-ea"/>
                        <a:ea typeface="+mn-ea"/>
                      </a:endParaRP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latin typeface="+mn-ea"/>
                          <a:ea typeface="+mn-ea"/>
                        </a:rPr>
                        <a:t>8hr</a:t>
                      </a:r>
                      <a:endParaRPr lang="zh-TW" altLang="en-US" sz="1800" b="1" dirty="0" smtClean="0">
                        <a:latin typeface="+mn-ea"/>
                        <a:ea typeface="+mn-ea"/>
                      </a:endParaRP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latin typeface="+mn-ea"/>
                          <a:ea typeface="+mn-ea"/>
                        </a:rPr>
                        <a:t>10hr</a:t>
                      </a:r>
                      <a:endParaRPr lang="zh-TW" altLang="en-US" sz="1800" b="1" dirty="0" smtClean="0">
                        <a:latin typeface="+mn-ea"/>
                        <a:ea typeface="+mn-ea"/>
                      </a:endParaRPr>
                    </a:p>
                    <a:p>
                      <a:endParaRPr lang="zh-TW" altLang="en-US" sz="1800" b="1" dirty="0">
                        <a:latin typeface="+mn-ea"/>
                        <a:ea typeface="+mn-ea"/>
                      </a:endParaRPr>
                    </a:p>
                  </a:txBody>
                  <a:tcPr marL="134940" marR="134940" marT="67471" marB="67471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週工時上限</a:t>
                      </a: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每週：</a:t>
                      </a:r>
                      <a:r>
                        <a:rPr lang="en-US" altLang="zh-TW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48</a:t>
                      </a: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小時</a:t>
                      </a:r>
                    </a:p>
                    <a:p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雙週：</a:t>
                      </a:r>
                      <a:r>
                        <a:rPr lang="en-US" altLang="zh-TW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80</a:t>
                      </a: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小時</a:t>
                      </a: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每週：</a:t>
                      </a:r>
                      <a:r>
                        <a:rPr lang="en-US" altLang="zh-TW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48</a:t>
                      </a: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小時</a:t>
                      </a:r>
                    </a:p>
                    <a:p>
                      <a:r>
                        <a:rPr lang="en-US" altLang="zh-TW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8</a:t>
                      </a: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週：</a:t>
                      </a:r>
                      <a:r>
                        <a:rPr lang="en-US" altLang="zh-TW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320</a:t>
                      </a: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小時</a:t>
                      </a: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b="1" i="0" u="none" strike="noStrike" kern="1200" baseline="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4</a:t>
                      </a: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週：</a:t>
                      </a:r>
                      <a:r>
                        <a:rPr lang="en-US" altLang="zh-TW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160</a:t>
                      </a: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小時</a:t>
                      </a:r>
                    </a:p>
                  </a:txBody>
                  <a:tcPr marL="134940" marR="134940" marT="67471" marB="67471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延長工	</a:t>
                      </a:r>
                    </a:p>
                  </a:txBody>
                  <a:tcPr marL="134940" marR="134940" marT="67471" marB="67471"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正常</a:t>
                      </a:r>
                      <a:r>
                        <a:rPr lang="en-US" altLang="zh-TW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+</a:t>
                      </a: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延長工時，每日不得超過</a:t>
                      </a:r>
                      <a:r>
                        <a:rPr lang="en-US" altLang="zh-TW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12</a:t>
                      </a:r>
                      <a:r>
                        <a:rPr lang="zh-TW" alt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小時</a:t>
                      </a:r>
                      <a:endParaRPr lang="en-US" altLang="zh-TW" sz="1800" b="1" i="0" u="none" strike="noStrike" kern="1200" baseline="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34940" marR="134940" marT="67471" marB="67471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例假</a:t>
                      </a:r>
                    </a:p>
                  </a:txBody>
                  <a:tcPr marL="134940" marR="134940" marT="67471" marB="67471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7</a:t>
                      </a:r>
                      <a:r>
                        <a:rPr lang="zh-TW" altLang="en-US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日內休</a:t>
                      </a:r>
                      <a:r>
                        <a:rPr lang="en-US" altLang="zh-TW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lang="zh-TW" altLang="en-US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日</a:t>
                      </a:r>
                    </a:p>
                  </a:txBody>
                  <a:tcPr marL="134940" marR="134940" marT="67471" marB="67471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lang="zh-TW" altLang="en-US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週內休</a:t>
                      </a:r>
                      <a:r>
                        <a:rPr lang="en-US" altLang="zh-TW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lang="zh-TW" altLang="en-US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日</a:t>
                      </a:r>
                    </a:p>
                  </a:txBody>
                  <a:tcPr marL="134940" marR="134940" marT="67471" marB="674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例假</a:t>
                      </a:r>
                      <a:r>
                        <a:rPr lang="en-US" altLang="zh-TW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+</a:t>
                      </a:r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休假</a:t>
                      </a:r>
                      <a:endParaRPr lang="zh-TW" altLang="en-US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每</a:t>
                      </a:r>
                      <a:r>
                        <a:rPr lang="en-US" altLang="zh-TW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週至少應有</a:t>
                      </a:r>
                      <a:r>
                        <a:rPr lang="en-US" altLang="zh-TW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日</a:t>
                      </a:r>
                      <a:endParaRPr lang="zh-TW" altLang="en-US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每</a:t>
                      </a:r>
                      <a:r>
                        <a:rPr lang="en-US" altLang="zh-TW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8</a:t>
                      </a:r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週至少應有</a:t>
                      </a:r>
                      <a:r>
                        <a:rPr lang="en-US" altLang="zh-TW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16</a:t>
                      </a:r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134940" marR="134940" marT="67471" marB="6747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每</a:t>
                      </a:r>
                      <a:r>
                        <a:rPr lang="en-US" altLang="zh-TW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週至少應有</a:t>
                      </a:r>
                      <a:r>
                        <a:rPr lang="en-US" altLang="zh-TW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8</a:t>
                      </a:r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134940" marR="134940" marT="67471" marB="6747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34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zh-TW" altLang="en-US" dirty="0"/>
              <a:t>總</a:t>
            </a:r>
            <a:r>
              <a:rPr lang="zh-TW" altLang="en-US" dirty="0" smtClean="0"/>
              <a:t>工時不變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維持例假及休假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單日工時增加或減少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可安排連續休息日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員工感受</a:t>
            </a:r>
            <a:endParaRPr lang="en-US" altLang="zh-TW" dirty="0" smtClean="0"/>
          </a:p>
          <a:p>
            <a:pPr algn="ctr"/>
            <a:r>
              <a:rPr lang="zh-TW" altLang="en-US" dirty="0"/>
              <a:t>總體權益未減損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53671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一例一休 </a:t>
            </a:r>
            <a:r>
              <a:rPr lang="en-US" altLang="zh-TW" dirty="0" smtClean="0"/>
              <a:t>X</a:t>
            </a:r>
            <a:r>
              <a:rPr lang="zh-TW" altLang="en-US" dirty="0" smtClean="0"/>
              <a:t> 排班建議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8092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先確定一</a:t>
            </a:r>
            <a:r>
              <a:rPr lang="zh-TW" altLang="en-US" dirty="0">
                <a:latin typeface="新細明體"/>
              </a:rPr>
              <a:t>、</a:t>
            </a:r>
            <a:r>
              <a:rPr lang="zh-TW" altLang="en-US" dirty="0" smtClean="0"/>
              <a:t>二</a:t>
            </a:r>
            <a:r>
              <a:rPr lang="zh-TW" altLang="en-US" dirty="0">
                <a:latin typeface="新細明體"/>
              </a:rPr>
              <a:t>、</a:t>
            </a:r>
            <a:r>
              <a:rPr lang="zh-TW" altLang="en-US" dirty="0" smtClean="0"/>
              <a:t>四</a:t>
            </a:r>
            <a:r>
              <a:rPr lang="zh-TW" altLang="en-US" dirty="0">
                <a:latin typeface="新細明體"/>
              </a:rPr>
              <a:t>、</a:t>
            </a:r>
            <a:r>
              <a:rPr lang="zh-TW" altLang="en-US" dirty="0" smtClean="0"/>
              <a:t>八週工時制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b="1" u="sng" dirty="0" smtClean="0">
                <a:solidFill>
                  <a:srgbClr val="00B050"/>
                </a:solidFill>
              </a:rPr>
              <a:t>先行安排「例假日」</a:t>
            </a:r>
            <a:r>
              <a:rPr lang="zh-TW" altLang="en-US" dirty="0" smtClean="0"/>
              <a:t>，</a:t>
            </a:r>
            <a:r>
              <a:rPr lang="zh-TW" altLang="en-US" b="1" u="sng" dirty="0" smtClean="0">
                <a:solidFill>
                  <a:schemeClr val="accent2">
                    <a:lumMod val="50000"/>
                  </a:schemeClr>
                </a:solidFill>
              </a:rPr>
              <a:t>再安排「休息日」</a:t>
            </a:r>
            <a:r>
              <a:rPr lang="zh-TW" altLang="en-US" dirty="0" smtClean="0"/>
              <a:t>，</a:t>
            </a:r>
            <a:r>
              <a:rPr lang="zh-TW" altLang="en-US" b="1" u="sng" dirty="0" smtClean="0">
                <a:solidFill>
                  <a:srgbClr val="FF0000"/>
                </a:solidFill>
              </a:rPr>
              <a:t>最後排定「國定假日」</a:t>
            </a:r>
            <a:r>
              <a:rPr lang="zh-TW" altLang="en-US" dirty="0" smtClean="0"/>
              <a:t>，同時以</a:t>
            </a:r>
            <a:r>
              <a:rPr lang="zh-TW" altLang="en-US" b="1" u="sng" dirty="0" smtClean="0">
                <a:solidFill>
                  <a:srgbClr val="0070C0"/>
                </a:solidFill>
              </a:rPr>
              <a:t>書面班表</a:t>
            </a:r>
            <a:r>
              <a:rPr lang="zh-TW" altLang="en-US" dirty="0" smtClean="0"/>
              <a:t>註記不同符號，並</a:t>
            </a:r>
            <a:r>
              <a:rPr lang="zh-TW" altLang="en-US" b="1" u="sng" dirty="0" smtClean="0">
                <a:solidFill>
                  <a:srgbClr val="7030A0"/>
                </a:solidFill>
              </a:rPr>
              <a:t>請勞工確認</a:t>
            </a:r>
            <a:r>
              <a:rPr lang="zh-TW" altLang="en-US" dirty="0" smtClean="0"/>
              <a:t>，確保各種休假日期，避免日後混淆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60953" y="4602407"/>
            <a:ext cx="8920123" cy="584779"/>
            <a:chOff x="928828" y="4224213"/>
            <a:chExt cx="7568124" cy="584779"/>
          </a:xfrm>
        </p:grpSpPr>
        <p:sp>
          <p:nvSpPr>
            <p:cNvPr id="7" name="矩形 6"/>
            <p:cNvSpPr/>
            <p:nvPr/>
          </p:nvSpPr>
          <p:spPr>
            <a:xfrm>
              <a:off x="928828" y="4224217"/>
              <a:ext cx="3193786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zh-TW" sz="3200" b="1" cap="none" spc="0" dirty="0" smtClean="0">
                  <a:ln w="22225">
                    <a:solidFill>
                      <a:srgbClr val="0070C0"/>
                    </a:solidFill>
                    <a:prstDash val="solid"/>
                  </a:ln>
                  <a:solidFill>
                    <a:srgbClr val="002060"/>
                  </a:solidFill>
                  <a:effectLst/>
                </a:rPr>
                <a:t>A.</a:t>
              </a:r>
              <a:r>
                <a:rPr lang="zh-TW" altLang="en-US" sz="3200" b="1" cap="none" spc="0" dirty="0" smtClean="0">
                  <a:ln w="22225">
                    <a:solidFill>
                      <a:srgbClr val="0070C0"/>
                    </a:solidFill>
                    <a:prstDash val="solid"/>
                  </a:ln>
                  <a:solidFill>
                    <a:srgbClr val="002060"/>
                  </a:solidFill>
                  <a:effectLst/>
                </a:rPr>
                <a:t>例假日</a:t>
              </a:r>
              <a:endParaRPr lang="zh-TW" altLang="en-US" sz="3200" b="1" cap="none" spc="0" dirty="0">
                <a:ln w="22225">
                  <a:solidFill>
                    <a:srgbClr val="0070C0"/>
                  </a:solidFill>
                  <a:prstDash val="solid"/>
                </a:ln>
                <a:solidFill>
                  <a:srgbClr val="002060"/>
                </a:solidFill>
                <a:effectLst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3029260" y="4224216"/>
              <a:ext cx="300953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zh-TW" sz="32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</a:rPr>
                <a:t>B.</a:t>
              </a:r>
              <a:r>
                <a:rPr lang="zh-TW" altLang="en-US" sz="32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</a:rPr>
                <a:t>休息</a:t>
              </a:r>
              <a:r>
                <a:rPr lang="zh-TW" altLang="en-US" sz="32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effectLst/>
                </a:rPr>
                <a:t>日</a:t>
              </a:r>
              <a:endParaRPr lang="zh-TW" altLang="en-US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353017" y="4224213"/>
              <a:ext cx="3143935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zh-TW" altLang="en-US" sz="3200" b="1" dirty="0" smtClean="0">
                  <a:ln w="22225">
                    <a:solidFill>
                      <a:srgbClr val="00B050"/>
                    </a:solidFill>
                    <a:prstDash val="solid"/>
                  </a:ln>
                  <a:solidFill>
                    <a:srgbClr val="00B050"/>
                  </a:solidFill>
                </a:rPr>
                <a:t>   </a:t>
              </a:r>
              <a:r>
                <a:rPr lang="en-US" altLang="zh-TW" sz="3200" b="1" dirty="0" smtClean="0">
                  <a:ln w="22225">
                    <a:solidFill>
                      <a:srgbClr val="00B050"/>
                    </a:solidFill>
                    <a:prstDash val="solid"/>
                  </a:ln>
                  <a:solidFill>
                    <a:srgbClr val="00B050"/>
                  </a:solidFill>
                </a:rPr>
                <a:t>C.</a:t>
              </a:r>
              <a:r>
                <a:rPr lang="zh-TW" altLang="en-US" sz="3200" b="1" dirty="0" smtClean="0">
                  <a:ln w="22225">
                    <a:solidFill>
                      <a:srgbClr val="00B050"/>
                    </a:solidFill>
                    <a:prstDash val="solid"/>
                  </a:ln>
                  <a:solidFill>
                    <a:srgbClr val="00B050"/>
                  </a:solidFill>
                </a:rPr>
                <a:t>國定假</a:t>
              </a:r>
              <a:r>
                <a:rPr lang="zh-TW" altLang="en-US" sz="3200" b="1" cap="none" spc="0" dirty="0" smtClean="0">
                  <a:ln w="22225">
                    <a:solidFill>
                      <a:srgbClr val="00B050"/>
                    </a:solidFill>
                    <a:prstDash val="solid"/>
                  </a:ln>
                  <a:solidFill>
                    <a:srgbClr val="00B050"/>
                  </a:solidFill>
                  <a:effectLst/>
                </a:rPr>
                <a:t>日</a:t>
              </a:r>
              <a:r>
                <a:rPr lang="en-US" altLang="zh-TW" sz="1200" b="1" cap="none" spc="0" dirty="0" smtClean="0">
                  <a:ln w="22225">
                    <a:solidFill>
                      <a:srgbClr val="00B050"/>
                    </a:solidFill>
                    <a:prstDash val="solid"/>
                  </a:ln>
                  <a:solidFill>
                    <a:srgbClr val="00B050"/>
                  </a:solidFill>
                  <a:effectLst/>
                </a:rPr>
                <a:t>(1/1…..)</a:t>
              </a:r>
              <a:endParaRPr lang="zh-TW" altLang="en-US" sz="1200" b="1" cap="none" spc="0" dirty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10" name="向右箭號 9"/>
            <p:cNvSpPr/>
            <p:nvPr/>
          </p:nvSpPr>
          <p:spPr>
            <a:xfrm>
              <a:off x="3261048" y="4394718"/>
              <a:ext cx="494523" cy="251927"/>
            </a:xfrm>
            <a:prstGeom prst="striped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向右箭號 10"/>
            <p:cNvSpPr/>
            <p:nvPr/>
          </p:nvSpPr>
          <p:spPr>
            <a:xfrm>
              <a:off x="5296595" y="4394718"/>
              <a:ext cx="560890" cy="251927"/>
            </a:xfrm>
            <a:prstGeom prst="striped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2076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例假日、休息日之差異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346133"/>
            <a:ext cx="5976664" cy="5497765"/>
          </a:xfrm>
        </p:spPr>
      </p:pic>
    </p:spTree>
    <p:extLst>
      <p:ext uri="{BB962C8B-B14F-4D97-AF65-F5344CB8AC3E}">
        <p14:creationId xmlns:p14="http://schemas.microsoft.com/office/powerpoint/2010/main" val="258850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9400"/>
            <a:ext cx="6683765" cy="609886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一例一休 </a:t>
            </a:r>
            <a:r>
              <a:rPr lang="en-US" altLang="zh-TW" dirty="0" smtClean="0"/>
              <a:t>X</a:t>
            </a:r>
            <a:r>
              <a:rPr lang="zh-TW" altLang="en-US" dirty="0" smtClean="0"/>
              <a:t> 雙週變形工時</a:t>
            </a:r>
            <a:endParaRPr lang="zh-TW" altLang="en-US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08106"/>
              </p:ext>
            </p:extLst>
          </p:nvPr>
        </p:nvGraphicFramePr>
        <p:xfrm>
          <a:off x="1338793" y="1539553"/>
          <a:ext cx="6834832" cy="1010661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54354"/>
                <a:gridCol w="854354"/>
                <a:gridCol w="854354"/>
                <a:gridCol w="854354"/>
                <a:gridCol w="854354"/>
                <a:gridCol w="854354"/>
                <a:gridCol w="854354"/>
                <a:gridCol w="854354"/>
              </a:tblGrid>
              <a:tr h="336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週一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週二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週三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週四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週五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週六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週日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36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第一週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0070C0"/>
                          </a:solidFill>
                          <a:effectLst/>
                        </a:rPr>
                        <a:t>休息日</a:t>
                      </a:r>
                      <a:endParaRPr lang="zh-TW" sz="1800" b="1" kern="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</a:rPr>
                        <a:t>例假日</a:t>
                      </a: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36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第二週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休息日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</a:rPr>
                        <a:t>例假日</a:t>
                      </a: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793777"/>
              </p:ext>
            </p:extLst>
          </p:nvPr>
        </p:nvGraphicFramePr>
        <p:xfrm>
          <a:off x="1338793" y="3021564"/>
          <a:ext cx="6834832" cy="1010661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54354"/>
                <a:gridCol w="854354"/>
                <a:gridCol w="854354"/>
                <a:gridCol w="854354"/>
                <a:gridCol w="854354"/>
                <a:gridCol w="854354"/>
                <a:gridCol w="854354"/>
                <a:gridCol w="854354"/>
              </a:tblGrid>
              <a:tr h="336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週一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週二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週三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週四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週五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週六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週日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36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第一週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zh-TW" sz="1800" b="1" kern="1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休息日</a:t>
                      </a:r>
                      <a:endParaRPr lang="zh-TW" altLang="zh-TW" sz="1800" b="1" kern="1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effectLst/>
                        </a:rPr>
                        <a:t>8</a:t>
                      </a:r>
                      <a:endParaRPr lang="zh-TW" sz="1800" b="1" kern="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例假日</a:t>
                      </a:r>
                    </a:p>
                  </a:txBody>
                  <a:tcPr marL="51435" marR="51435" marT="0" marB="0" anchor="ctr"/>
                </a:tc>
              </a:tr>
              <a:tr h="336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第二週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zh-TW" sz="1800" b="1" kern="1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休息日</a:t>
                      </a:r>
                      <a:endParaRPr lang="zh-TW" altLang="zh-TW" sz="1800" b="1" kern="1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b="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zh-TW" sz="1800" b="1" kern="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例假日</a:t>
                      </a: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537167"/>
              </p:ext>
            </p:extLst>
          </p:nvPr>
        </p:nvGraphicFramePr>
        <p:xfrm>
          <a:off x="1338793" y="4434452"/>
          <a:ext cx="6834832" cy="1010661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54354"/>
                <a:gridCol w="854354"/>
                <a:gridCol w="854354"/>
                <a:gridCol w="854354"/>
                <a:gridCol w="854354"/>
                <a:gridCol w="854354"/>
                <a:gridCol w="854354"/>
                <a:gridCol w="854354"/>
              </a:tblGrid>
              <a:tr h="336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週一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週二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週三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週四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週五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週六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週日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36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第一週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effectLst/>
                        </a:rPr>
                        <a:t>8</a:t>
                      </a:r>
                      <a:endParaRPr lang="zh-TW" sz="1800" b="1" kern="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例假日</a:t>
                      </a:r>
                    </a:p>
                  </a:txBody>
                  <a:tcPr marL="51435" marR="51435" marT="0" marB="0" anchor="ctr"/>
                </a:tc>
              </a:tr>
              <a:tr h="336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第二週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zh-TW" sz="1800" b="1" kern="1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休息日</a:t>
                      </a:r>
                      <a:endParaRPr lang="zh-TW" altLang="zh-TW" sz="1800" b="1" kern="1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休息日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例假日</a:t>
                      </a: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218780"/>
              </p:ext>
            </p:extLst>
          </p:nvPr>
        </p:nvGraphicFramePr>
        <p:xfrm>
          <a:off x="1338793" y="5847340"/>
          <a:ext cx="6834832" cy="1010661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54354"/>
                <a:gridCol w="854354"/>
                <a:gridCol w="854354"/>
                <a:gridCol w="854354"/>
                <a:gridCol w="854354"/>
                <a:gridCol w="854354"/>
                <a:gridCol w="854354"/>
                <a:gridCol w="854354"/>
              </a:tblGrid>
              <a:tr h="336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週一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週二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週三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週四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週五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週六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週日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36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第一週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effectLst/>
                        </a:rPr>
                        <a:t>10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effectLst/>
                        </a:rPr>
                        <a:t>10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effectLst/>
                        </a:rPr>
                        <a:t>10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effectLst/>
                        </a:rPr>
                        <a:t>10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smtClean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zh-TW" sz="1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zh-TW" sz="1800" b="1" kern="1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休息日</a:t>
                      </a:r>
                      <a:endParaRPr lang="zh-TW" altLang="zh-TW" sz="1800" b="1" kern="1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例假日</a:t>
                      </a:r>
                    </a:p>
                  </a:txBody>
                  <a:tcPr marL="51435" marR="51435" marT="0" marB="0" anchor="ctr"/>
                </a:tc>
              </a:tr>
              <a:tr h="336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第二週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b="1" kern="100" dirty="0" smtClean="0">
                          <a:solidFill>
                            <a:srgbClr val="002060"/>
                          </a:solidFill>
                          <a:effectLst/>
                        </a:rPr>
                        <a:t>空班</a:t>
                      </a:r>
                      <a:endParaRPr lang="zh-TW" sz="1800" b="1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休息日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例假日</a:t>
                      </a: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1338793" y="1202108"/>
            <a:ext cx="1540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A.</a:t>
            </a:r>
            <a:r>
              <a:rPr lang="zh-TW" altLang="zh-TW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雙週正常班</a:t>
            </a:r>
          </a:p>
        </p:txBody>
      </p:sp>
      <p:sp>
        <p:nvSpPr>
          <p:cNvPr id="14" name="矩形 13"/>
          <p:cNvSpPr/>
          <p:nvPr/>
        </p:nvSpPr>
        <p:spPr>
          <a:xfrm>
            <a:off x="1338793" y="2652231"/>
            <a:ext cx="4370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B.</a:t>
            </a:r>
            <a:r>
              <a:rPr lang="zh-TW" altLang="zh-TW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雙週</a:t>
            </a:r>
            <a:r>
              <a:rPr lang="zh-TW" altLang="en-US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輪</a:t>
            </a:r>
            <a:r>
              <a:rPr lang="zh-TW" altLang="zh-TW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班</a:t>
            </a:r>
            <a:r>
              <a:rPr lang="zh-TW" altLang="en-US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制</a:t>
            </a:r>
            <a:r>
              <a:rPr lang="en-US" altLang="zh-TW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Ⅰ-</a:t>
            </a:r>
            <a:r>
              <a:rPr lang="zh-TW" altLang="en-US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休息日任排為持週休二日</a:t>
            </a:r>
            <a:endParaRPr lang="zh-TW" altLang="zh-TW" b="1" kern="100" dirty="0">
              <a:solidFill>
                <a:srgbClr val="002060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271146" y="4032224"/>
            <a:ext cx="5285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C.</a:t>
            </a:r>
            <a:r>
              <a:rPr lang="zh-TW" altLang="zh-TW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雙週</a:t>
            </a:r>
            <a:r>
              <a:rPr lang="zh-TW" altLang="en-US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輪</a:t>
            </a:r>
            <a:r>
              <a:rPr lang="zh-TW" altLang="zh-TW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班</a:t>
            </a:r>
            <a:r>
              <a:rPr lang="zh-TW" altLang="en-US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制</a:t>
            </a:r>
            <a:r>
              <a:rPr lang="en-US" altLang="zh-TW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Ⅱ-</a:t>
            </a:r>
            <a:r>
              <a:rPr lang="zh-TW" altLang="en-US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休息日集中於某一週，單週休三日</a:t>
            </a:r>
            <a:endParaRPr lang="zh-TW" altLang="zh-TW" b="1" kern="100" dirty="0">
              <a:solidFill>
                <a:srgbClr val="002060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295341" y="5496121"/>
            <a:ext cx="3457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D.</a:t>
            </a:r>
            <a:r>
              <a:rPr lang="zh-TW" altLang="zh-TW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雙週輪班制Ⅲ</a:t>
            </a:r>
            <a:r>
              <a:rPr lang="en-US" altLang="zh-TW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-</a:t>
            </a:r>
            <a:r>
              <a:rPr lang="zh-TW" altLang="zh-TW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每日工時調整制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6084168" y="63335"/>
            <a:ext cx="38488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sz="1600" dirty="0" smtClean="0"/>
              <a:t>經工會同意，無工會，經勞資</a:t>
            </a:r>
            <a:endParaRPr lang="en-US" altLang="zh-TW" sz="1600" dirty="0" smtClean="0"/>
          </a:p>
          <a:p>
            <a:r>
              <a:rPr lang="zh-TW" altLang="en-US" sz="1600" dirty="0"/>
              <a:t> </a:t>
            </a:r>
            <a:r>
              <a:rPr lang="zh-TW" altLang="en-US" sz="1600" dirty="0" smtClean="0"/>
              <a:t>     會議同意</a:t>
            </a:r>
            <a:endParaRPr lang="en-US" altLang="zh-TW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sz="1600" b="1" dirty="0" smtClean="0">
                <a:solidFill>
                  <a:srgbClr val="7030A0"/>
                </a:solidFill>
              </a:rPr>
              <a:t>約定雙</a:t>
            </a:r>
            <a:r>
              <a:rPr lang="zh-TW" altLang="en-US" sz="1600" b="1" dirty="0">
                <a:solidFill>
                  <a:srgbClr val="7030A0"/>
                </a:solidFill>
              </a:rPr>
              <a:t>週</a:t>
            </a:r>
            <a:r>
              <a:rPr lang="zh-TW" altLang="en-US" sz="1600" b="1" dirty="0" smtClean="0">
                <a:solidFill>
                  <a:srgbClr val="7030A0"/>
                </a:solidFill>
              </a:rPr>
              <a:t>起訖</a:t>
            </a:r>
            <a:r>
              <a:rPr lang="zh-TW" altLang="en-US" sz="1600" b="1" dirty="0">
                <a:solidFill>
                  <a:srgbClr val="7030A0"/>
                </a:solidFill>
              </a:rPr>
              <a:t>日</a:t>
            </a:r>
            <a:endParaRPr lang="en-US" altLang="zh-TW" sz="1600" b="1" dirty="0" smtClean="0">
              <a:solidFill>
                <a:srgbClr val="7030A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sz="1600" b="1" dirty="0" smtClean="0">
                <a:solidFill>
                  <a:srgbClr val="C00000"/>
                </a:solidFill>
              </a:rPr>
              <a:t>先排「例假日」。做</a:t>
            </a:r>
            <a:r>
              <a:rPr lang="en-US" altLang="zh-TW" sz="1600" b="1" dirty="0" smtClean="0">
                <a:solidFill>
                  <a:srgbClr val="C00000"/>
                </a:solidFill>
              </a:rPr>
              <a:t>6</a:t>
            </a:r>
            <a:r>
              <a:rPr lang="zh-TW" altLang="en-US" sz="1600" b="1" dirty="0" smtClean="0">
                <a:solidFill>
                  <a:srgbClr val="C00000"/>
                </a:solidFill>
              </a:rPr>
              <a:t>休</a:t>
            </a:r>
            <a:r>
              <a:rPr lang="en-US" altLang="zh-TW" sz="1600" b="1" dirty="0" smtClean="0">
                <a:solidFill>
                  <a:srgbClr val="C00000"/>
                </a:solidFill>
              </a:rPr>
              <a:t>1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sz="1600" b="1" dirty="0">
                <a:solidFill>
                  <a:srgbClr val="0070C0"/>
                </a:solidFill>
              </a:rPr>
              <a:t>再</a:t>
            </a:r>
            <a:r>
              <a:rPr lang="zh-TW" altLang="en-US" sz="1600" b="1" dirty="0" smtClean="0">
                <a:solidFill>
                  <a:srgbClr val="0070C0"/>
                </a:solidFill>
              </a:rPr>
              <a:t>排休息日，兩週排</a:t>
            </a:r>
            <a:r>
              <a:rPr lang="en-US" altLang="zh-TW" sz="1600" b="1" dirty="0" smtClean="0">
                <a:solidFill>
                  <a:srgbClr val="0070C0"/>
                </a:solidFill>
              </a:rPr>
              <a:t>2</a:t>
            </a:r>
            <a:r>
              <a:rPr lang="zh-TW" altLang="en-US" sz="1600" b="1" dirty="0" smtClean="0">
                <a:solidFill>
                  <a:srgbClr val="0070C0"/>
                </a:solidFill>
              </a:rPr>
              <a:t>日。</a:t>
            </a:r>
            <a:endParaRPr lang="zh-TW" altLang="en-US" sz="1600" b="1" dirty="0">
              <a:solidFill>
                <a:srgbClr val="0070C0"/>
              </a:solidFill>
            </a:endParaRPr>
          </a:p>
        </p:txBody>
      </p:sp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424" y="591215"/>
            <a:ext cx="390765" cy="4350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21" name="群組 20"/>
          <p:cNvGrpSpPr/>
          <p:nvPr/>
        </p:nvGrpSpPr>
        <p:grpSpPr>
          <a:xfrm>
            <a:off x="0" y="1026267"/>
            <a:ext cx="970379" cy="2287683"/>
            <a:chOff x="10898161" y="1371446"/>
            <a:chExt cx="1293839" cy="2287683"/>
          </a:xfrm>
        </p:grpSpPr>
        <p:pic>
          <p:nvPicPr>
            <p:cNvPr id="19" name="圖片 1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98161" y="1371446"/>
              <a:ext cx="1178767" cy="1178767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20" name="文字方塊 19"/>
            <p:cNvSpPr txBox="1"/>
            <p:nvPr/>
          </p:nvSpPr>
          <p:spPr>
            <a:xfrm>
              <a:off x="10956190" y="2335690"/>
              <a:ext cx="123581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600" b="1" dirty="0" smtClean="0">
                  <a:solidFill>
                    <a:srgbClr val="7030A0"/>
                  </a:solidFill>
                </a:rPr>
                <a:t>建請以書面或電子化表單紀錄</a:t>
              </a:r>
              <a:endParaRPr lang="zh-TW" altLang="en-US" sz="1600" b="1" dirty="0">
                <a:solidFill>
                  <a:srgbClr val="7030A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053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98834" y="485611"/>
            <a:ext cx="3615762" cy="609886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一例一休 </a:t>
            </a:r>
            <a:r>
              <a:rPr lang="en-US" altLang="zh-TW" dirty="0" smtClean="0"/>
              <a:t>X</a:t>
            </a:r>
            <a:r>
              <a:rPr lang="zh-TW" altLang="en-US" dirty="0" smtClean="0"/>
              <a:t> 四週變形工時</a:t>
            </a:r>
            <a:endParaRPr lang="zh-TW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1314806" y="1892334"/>
            <a:ext cx="48963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</a:t>
            </a:r>
            <a:r>
              <a:rPr lang="en-US" altLang="zh-TW" b="1" kern="100" dirty="0" smtClean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r>
              <a:rPr lang="zh-TW" altLang="en-US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某兩週密集出勤，另兩週可休較多天數，形成連續休假情形</a:t>
            </a:r>
            <a:endParaRPr lang="zh-TW" altLang="zh-TW" b="1" kern="100" dirty="0">
              <a:solidFill>
                <a:srgbClr val="002060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5397759" y="51890"/>
            <a:ext cx="37462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dirty="0" smtClean="0"/>
              <a:t>經工會同意，無工會，經勞資會議同意</a:t>
            </a: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b="1" dirty="0" smtClean="0">
                <a:solidFill>
                  <a:srgbClr val="7030A0"/>
                </a:solidFill>
              </a:rPr>
              <a:t>約定四</a:t>
            </a:r>
            <a:r>
              <a:rPr lang="zh-TW" altLang="en-US" b="1" dirty="0">
                <a:solidFill>
                  <a:srgbClr val="7030A0"/>
                </a:solidFill>
              </a:rPr>
              <a:t>週</a:t>
            </a:r>
            <a:r>
              <a:rPr lang="zh-TW" altLang="en-US" b="1" dirty="0" smtClean="0">
                <a:solidFill>
                  <a:srgbClr val="7030A0"/>
                </a:solidFill>
              </a:rPr>
              <a:t>起訖日期</a:t>
            </a:r>
            <a:r>
              <a:rPr lang="zh-TW" altLang="en-US" b="1" dirty="0">
                <a:solidFill>
                  <a:srgbClr val="7030A0"/>
                </a:solidFill>
              </a:rPr>
              <a:t>。</a:t>
            </a:r>
            <a:endParaRPr lang="en-US" altLang="zh-TW" b="1" dirty="0" smtClean="0">
              <a:solidFill>
                <a:srgbClr val="7030A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b="1" dirty="0" smtClean="0">
                <a:solidFill>
                  <a:srgbClr val="C00000"/>
                </a:solidFill>
              </a:rPr>
              <a:t>先排「例假日」。兩週休</a:t>
            </a:r>
            <a:r>
              <a:rPr lang="en-US" altLang="zh-TW" b="1" dirty="0" smtClean="0">
                <a:solidFill>
                  <a:srgbClr val="C00000"/>
                </a:solidFill>
              </a:rPr>
              <a:t>2</a:t>
            </a:r>
            <a:r>
              <a:rPr lang="zh-TW" altLang="en-US" b="1" dirty="0" smtClean="0">
                <a:solidFill>
                  <a:srgbClr val="C00000"/>
                </a:solidFill>
              </a:rPr>
              <a:t>日，兩例假間隔不超過</a:t>
            </a:r>
            <a:r>
              <a:rPr lang="en-US" altLang="zh-TW" b="1" dirty="0" smtClean="0">
                <a:solidFill>
                  <a:srgbClr val="C00000"/>
                </a:solidFill>
              </a:rPr>
              <a:t>12</a:t>
            </a:r>
            <a:r>
              <a:rPr lang="zh-TW" altLang="en-US" b="1" dirty="0" smtClean="0">
                <a:solidFill>
                  <a:srgbClr val="C00000"/>
                </a:solidFill>
              </a:rPr>
              <a:t>日。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b="1" dirty="0">
                <a:solidFill>
                  <a:srgbClr val="0070C0"/>
                </a:solidFill>
              </a:rPr>
              <a:t>再</a:t>
            </a:r>
            <a:r>
              <a:rPr lang="zh-TW" altLang="en-US" b="1" dirty="0" smtClean="0">
                <a:solidFill>
                  <a:srgbClr val="0070C0"/>
                </a:solidFill>
              </a:rPr>
              <a:t>排休息日，四週任排</a:t>
            </a:r>
            <a:r>
              <a:rPr lang="en-US" altLang="zh-TW" b="1" dirty="0">
                <a:solidFill>
                  <a:srgbClr val="0070C0"/>
                </a:solidFill>
              </a:rPr>
              <a:t>4</a:t>
            </a:r>
            <a:r>
              <a:rPr lang="zh-TW" altLang="en-US" b="1" dirty="0" smtClean="0">
                <a:solidFill>
                  <a:srgbClr val="0070C0"/>
                </a:solidFill>
              </a:rPr>
              <a:t>日。</a:t>
            </a:r>
            <a:endParaRPr lang="zh-TW" alt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942363"/>
              </p:ext>
            </p:extLst>
          </p:nvPr>
        </p:nvGraphicFramePr>
        <p:xfrm>
          <a:off x="1218410" y="2625448"/>
          <a:ext cx="7485632" cy="177875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35704"/>
                <a:gridCol w="935704"/>
                <a:gridCol w="935704"/>
                <a:gridCol w="935704"/>
                <a:gridCol w="935704"/>
                <a:gridCol w="935704"/>
                <a:gridCol w="935704"/>
                <a:gridCol w="935704"/>
              </a:tblGrid>
              <a:tr h="35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週一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週二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週三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週四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週五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週六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週日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5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第一週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10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5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第二週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10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例假日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C00000"/>
                          </a:solidFill>
                          <a:effectLst/>
                        </a:rPr>
                        <a:t>例假日</a:t>
                      </a:r>
                      <a:endParaRPr lang="zh-TW" sz="20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5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第三週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8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8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8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8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8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例假日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C00000"/>
                          </a:solidFill>
                          <a:effectLst/>
                        </a:rPr>
                        <a:t>例假日</a:t>
                      </a:r>
                      <a:endParaRPr lang="zh-TW" sz="20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5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第四週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0070C0"/>
                          </a:solidFill>
                          <a:effectLst/>
                        </a:rPr>
                        <a:t>休息日</a:t>
                      </a:r>
                      <a:endParaRPr lang="zh-TW" sz="2000" b="1" kern="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0070C0"/>
                          </a:solidFill>
                          <a:effectLst/>
                        </a:rPr>
                        <a:t>休息日</a:t>
                      </a:r>
                      <a:endParaRPr lang="zh-TW" sz="2000" b="1" kern="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0070C0"/>
                          </a:solidFill>
                          <a:effectLst/>
                        </a:rPr>
                        <a:t>休息日</a:t>
                      </a:r>
                      <a:endParaRPr lang="zh-TW" sz="2000" b="1" kern="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0070C0"/>
                          </a:solidFill>
                          <a:effectLst/>
                        </a:rPr>
                        <a:t>休息日</a:t>
                      </a:r>
                      <a:endParaRPr lang="zh-TW" sz="2000" b="1" kern="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002060"/>
                          </a:solidFill>
                          <a:effectLst/>
                        </a:rPr>
                        <a:t>空班</a:t>
                      </a:r>
                      <a:endParaRPr lang="zh-TW" sz="2000" b="1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002060"/>
                          </a:solidFill>
                          <a:effectLst/>
                        </a:rPr>
                        <a:t>空班</a:t>
                      </a:r>
                      <a:endParaRPr lang="zh-TW" sz="2000" b="1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002060"/>
                          </a:solidFill>
                          <a:effectLst/>
                        </a:rPr>
                        <a:t>空班</a:t>
                      </a:r>
                      <a:endParaRPr lang="zh-TW" sz="2000" b="1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648024"/>
              </p:ext>
            </p:extLst>
          </p:nvPr>
        </p:nvGraphicFramePr>
        <p:xfrm>
          <a:off x="1209852" y="4869160"/>
          <a:ext cx="7541616" cy="182957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42702"/>
                <a:gridCol w="942702"/>
                <a:gridCol w="942702"/>
                <a:gridCol w="942702"/>
                <a:gridCol w="942702"/>
                <a:gridCol w="942702"/>
                <a:gridCol w="942702"/>
                <a:gridCol w="942702"/>
              </a:tblGrid>
              <a:tr h="365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週一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週二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週三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週四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週五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週六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週日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65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第一週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10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空班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休息日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例假日</a:t>
                      </a:r>
                    </a:p>
                  </a:txBody>
                  <a:tcPr marL="51435" marR="51435" marT="0" marB="0" anchor="ctr"/>
                </a:tc>
              </a:tr>
              <a:tr h="365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第二週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10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空班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休息日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例假日</a:t>
                      </a:r>
                    </a:p>
                  </a:txBody>
                  <a:tcPr marL="51435" marR="51435" marT="0" marB="0" anchor="ctr"/>
                </a:tc>
              </a:tr>
              <a:tr h="365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第三週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10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10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空班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休息日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例假日</a:t>
                      </a:r>
                    </a:p>
                  </a:txBody>
                  <a:tcPr marL="51435" marR="51435" marT="0" marB="0" anchor="ctr"/>
                </a:tc>
              </a:tr>
              <a:tr h="365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第四週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10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10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10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10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空班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休息日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例假日</a:t>
                      </a: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sp>
        <p:nvSpPr>
          <p:cNvPr id="18" name="矩形 17"/>
          <p:cNvSpPr/>
          <p:nvPr/>
        </p:nvSpPr>
        <p:spPr>
          <a:xfrm>
            <a:off x="1278144" y="4404198"/>
            <a:ext cx="4896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b="1" kern="100" dirty="0" smtClean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B.</a:t>
            </a:r>
            <a:r>
              <a:rPr lang="zh-TW" altLang="en-US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每日正常工時</a:t>
            </a:r>
            <a:r>
              <a:rPr lang="en-US" altLang="zh-TW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10</a:t>
            </a:r>
            <a:r>
              <a:rPr lang="zh-TW" altLang="en-US" b="1" kern="100" dirty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小時，可達到週</a:t>
            </a:r>
            <a:r>
              <a:rPr lang="zh-TW" altLang="en-US" b="1" kern="100" dirty="0" smtClean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休</a:t>
            </a:r>
            <a:r>
              <a:rPr lang="en-US" altLang="zh-TW" b="1" kern="100" dirty="0" smtClean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3</a:t>
            </a:r>
            <a:r>
              <a:rPr lang="zh-TW" altLang="en-US" b="1" kern="100" dirty="0" smtClean="0">
                <a:solidFill>
                  <a:srgbClr val="00206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日</a:t>
            </a:r>
            <a:endParaRPr lang="zh-TW" altLang="zh-TW" b="1" kern="100" dirty="0">
              <a:solidFill>
                <a:srgbClr val="002060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pic>
        <p:nvPicPr>
          <p:cNvPr id="19" name="圖片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994" y="589709"/>
            <a:ext cx="390765" cy="4350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20" name="群組 19"/>
          <p:cNvGrpSpPr/>
          <p:nvPr/>
        </p:nvGrpSpPr>
        <p:grpSpPr>
          <a:xfrm>
            <a:off x="265780" y="1362116"/>
            <a:ext cx="952630" cy="2310203"/>
            <a:chOff x="10898161" y="1371446"/>
            <a:chExt cx="1270173" cy="2310203"/>
          </a:xfrm>
        </p:grpSpPr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98161" y="1371446"/>
              <a:ext cx="1178767" cy="1178767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22" name="文字方塊 21"/>
            <p:cNvSpPr txBox="1"/>
            <p:nvPr/>
          </p:nvSpPr>
          <p:spPr>
            <a:xfrm>
              <a:off x="10932524" y="2358210"/>
              <a:ext cx="123581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600" b="1" dirty="0" smtClean="0">
                  <a:solidFill>
                    <a:srgbClr val="7030A0"/>
                  </a:solidFill>
                </a:rPr>
                <a:t>建請以書面或電子化表單紀錄</a:t>
              </a:r>
              <a:endParaRPr lang="zh-TW" altLang="en-US" sz="1600" b="1" dirty="0">
                <a:solidFill>
                  <a:srgbClr val="7030A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493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1353</Words>
  <Application>Microsoft Office PowerPoint</Application>
  <PresentationFormat>如螢幕大小 (4:3)</PresentationFormat>
  <Paragraphs>295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勞動基準法之變形工時</vt:lpstr>
      <vt:lpstr>一例一休</vt:lpstr>
      <vt:lpstr>勞動基準法變形工時規定</vt:lpstr>
      <vt:lpstr>變形工時簡單看</vt:lpstr>
      <vt:lpstr>PowerPoint 簡報</vt:lpstr>
      <vt:lpstr>一例一休 X 排班建議</vt:lpstr>
      <vt:lpstr>例假日、休息日之差異</vt:lpstr>
      <vt:lpstr>一例一休 X 雙週變形工時</vt:lpstr>
      <vt:lpstr>一例一休 X 四週變形工時</vt:lpstr>
      <vt:lpstr>延長工時計算</vt:lpstr>
      <vt:lpstr>休息日出勤工時及加班費計算方式</vt:lpstr>
      <vt:lpstr>第38條-(特別休假日數增加)</vt:lpstr>
      <vt:lpstr>PowerPoint 簡報</vt:lpstr>
      <vt:lpstr>謝謝鈴聽 歡迎指教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變形工時簡單看</dc:title>
  <dc:creator>朱子鈞</dc:creator>
  <cp:lastModifiedBy>朱子鈞</cp:lastModifiedBy>
  <cp:revision>12</cp:revision>
  <dcterms:created xsi:type="dcterms:W3CDTF">2017-07-12T01:19:41Z</dcterms:created>
  <dcterms:modified xsi:type="dcterms:W3CDTF">2017-07-12T03:50:38Z</dcterms:modified>
</cp:coreProperties>
</file>